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66" r:id="rId4"/>
    <p:sldId id="269" r:id="rId5"/>
    <p:sldId id="271" r:id="rId6"/>
    <p:sldId id="275" r:id="rId7"/>
    <p:sldId id="287" r:id="rId8"/>
    <p:sldId id="285" r:id="rId9"/>
    <p:sldId id="288" r:id="rId10"/>
    <p:sldId id="289" r:id="rId11"/>
    <p:sldId id="290" r:id="rId12"/>
    <p:sldId id="291" r:id="rId13"/>
    <p:sldId id="292" r:id="rId14"/>
    <p:sldId id="298" r:id="rId15"/>
    <p:sldId id="262" r:id="rId16"/>
    <p:sldId id="259" r:id="rId17"/>
    <p:sldId id="261" r:id="rId18"/>
    <p:sldId id="293" r:id="rId19"/>
    <p:sldId id="294" r:id="rId20"/>
    <p:sldId id="295" r:id="rId21"/>
    <p:sldId id="297" r:id="rId22"/>
    <p:sldId id="260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99B6"/>
    <a:srgbClr val="C9E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EE48A-A4E0-47DA-B793-BE0967DEEC88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823D7-A659-4F6C-BCC3-1F845CB4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9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c2jFAHNA3E?feature=oembed" TargetMode="Externa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30Pf7G3_jk?feature=oembed" TargetMode="Externa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jpg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SNb_qfCgVM?feature=oembed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research.ai/t/mobilenets-efficient-convolutional-neural-networks-for-mobile-vision-applications/20" TargetMode="External"/><Relationship Id="rId7" Type="http://schemas.openxmlformats.org/officeDocument/2006/relationships/hyperlink" Target="https://m.blog.naver.com/samsjang/220498694383" TargetMode="External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eksvoyage.com/pi%20news/news-google-coral/" TargetMode="External"/><Relationship Id="rId5" Type="http://schemas.openxmlformats.org/officeDocument/2006/relationships/hyperlink" Target="https://www.youtube.com/watch?list=PLl-K7zZEsYLmnJ_FpMOZgyg6XcIGBu2OX&amp;v=2Vf1D-rUMwE&amp;feature=emb_logo" TargetMode="External"/><Relationship Id="rId4" Type="http://schemas.openxmlformats.org/officeDocument/2006/relationships/hyperlink" Target="https://blog.miguelgrinberg.com/post/video-streaming-with-flas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7655111" y="2264894"/>
            <a:ext cx="1231625" cy="810574"/>
            <a:chOff x="6649632" y="2750450"/>
            <a:chExt cx="574347" cy="377997"/>
          </a:xfrm>
        </p:grpSpPr>
        <p:sp>
          <p:nvSpPr>
            <p:cNvPr id="12" name="도넛 1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285999" y="2966135"/>
            <a:ext cx="6446921" cy="92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4000" b="1" dirty="0">
                <a:solidFill>
                  <a:prstClr val="white"/>
                </a:solidFill>
              </a:rPr>
              <a:t>사이버보안</a:t>
            </a:r>
            <a:r>
              <a:rPr lang="en-US" altLang="ko-KR" sz="4000" b="1" dirty="0">
                <a:solidFill>
                  <a:prstClr val="white"/>
                </a:solidFill>
              </a:rPr>
              <a:t> </a:t>
            </a:r>
            <a:r>
              <a:rPr lang="ko-KR" altLang="en-US" sz="4000" b="1" dirty="0" err="1">
                <a:solidFill>
                  <a:srgbClr val="FEFDA3"/>
                </a:solidFill>
              </a:rPr>
              <a:t>캡스톤디자인</a:t>
            </a:r>
            <a:endParaRPr lang="ko-KR" altLang="en-US" sz="4000" b="1" dirty="0">
              <a:solidFill>
                <a:srgbClr val="FEFDA3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중간평가 발표</a:t>
            </a:r>
            <a:endParaRPr lang="ko-KR" altLang="en-US" sz="3600" dirty="0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655033" y="2384226"/>
            <a:ext cx="1764566" cy="571910"/>
          </a:xfrm>
          <a:prstGeom prst="roundRect">
            <a:avLst>
              <a:gd name="adj" fmla="val 50000"/>
            </a:avLst>
          </a:prstGeom>
          <a:solidFill>
            <a:srgbClr val="FEF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0">
                <a:ln w="3175">
                  <a:noFill/>
                </a:ln>
                <a:solidFill>
                  <a:srgbClr val="4999B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안티드론조</a:t>
            </a:r>
            <a:endParaRPr lang="en-US" altLang="ko-KR" sz="2000" b="1" kern="0" dirty="0">
              <a:ln w="3175">
                <a:noFill/>
              </a:ln>
              <a:solidFill>
                <a:srgbClr val="4999B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73363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DeepLearning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객체 인식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탐지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1A67E-6806-4278-8771-CD332C272759}"/>
              </a:ext>
            </a:extLst>
          </p:cNvPr>
          <p:cNvSpPr txBox="1"/>
          <p:nvPr/>
        </p:nvSpPr>
        <p:spPr>
          <a:xfrm>
            <a:off x="635000" y="1735286"/>
            <a:ext cx="6070600" cy="3743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딥러닝 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인공신경망</a:t>
            </a:r>
            <a:r>
              <a:rPr lang="en-US" altLang="ko-KR" dirty="0"/>
              <a:t>(ANN)</a:t>
            </a:r>
            <a:r>
              <a:rPr lang="ko-KR" altLang="en-US" dirty="0"/>
              <a:t>을 기반으로 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신경망의 다양한 형태와 </a:t>
            </a:r>
            <a:r>
              <a:rPr lang="ko-KR" altLang="en-US" dirty="0" err="1"/>
              <a:t>전처리</a:t>
            </a:r>
            <a:r>
              <a:rPr lang="ko-KR" altLang="en-US" dirty="0"/>
              <a:t> 등을 조합한 모델 설계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dirty="0"/>
              <a:t>주요 모델 </a:t>
            </a:r>
            <a:endParaRPr lang="en-US" altLang="ko-KR" dirty="0"/>
          </a:p>
          <a:p>
            <a:r>
              <a:rPr lang="en-US" altLang="ko-KR" dirty="0"/>
              <a:t>CNN, RCNN RNN GAN DQN</a:t>
            </a:r>
          </a:p>
          <a:p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17C5F-F7CE-46DA-9256-132100A8B0F2}"/>
              </a:ext>
            </a:extLst>
          </p:cNvPr>
          <p:cNvSpPr txBox="1"/>
          <p:nvPr/>
        </p:nvSpPr>
        <p:spPr>
          <a:xfrm>
            <a:off x="7143750" y="1758195"/>
            <a:ext cx="3743325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딥러닝 플랫폼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TensorFlow</a:t>
            </a:r>
          </a:p>
          <a:p>
            <a:pPr>
              <a:lnSpc>
                <a:spcPct val="150000"/>
              </a:lnSpc>
            </a:pPr>
            <a:r>
              <a:rPr lang="en-US" altLang="ko-KR"/>
              <a:t>Caffe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Torch</a:t>
            </a:r>
          </a:p>
          <a:p>
            <a:pPr>
              <a:lnSpc>
                <a:spcPct val="150000"/>
              </a:lnSpc>
            </a:pPr>
            <a:r>
              <a:rPr lang="en-US" altLang="ko-KR"/>
              <a:t>CNTK</a:t>
            </a:r>
          </a:p>
          <a:p>
            <a:pPr>
              <a:lnSpc>
                <a:spcPct val="150000"/>
              </a:lnSpc>
            </a:pPr>
            <a:r>
              <a:rPr lang="en-US" altLang="ko-KR"/>
              <a:t>Theano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03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73363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DeepLearning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객체 인식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탐지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17C5F-F7CE-46DA-9256-132100A8B0F2}"/>
              </a:ext>
            </a:extLst>
          </p:cNvPr>
          <p:cNvSpPr txBox="1"/>
          <p:nvPr/>
        </p:nvSpPr>
        <p:spPr>
          <a:xfrm>
            <a:off x="813252" y="1704222"/>
            <a:ext cx="886863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 인식</a:t>
            </a:r>
            <a:r>
              <a:rPr lang="en-US" altLang="ko-KR" dirty="0"/>
              <a:t>/</a:t>
            </a:r>
            <a:r>
              <a:rPr lang="ko-KR" altLang="en-US" dirty="0"/>
              <a:t>탐지 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R-CNN(Regions with CNN)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관심 영역</a:t>
            </a:r>
            <a:r>
              <a:rPr lang="en-US" altLang="ko-KR" dirty="0"/>
              <a:t>(ROI) </a:t>
            </a:r>
            <a:r>
              <a:rPr lang="ko-KR" altLang="en-US" dirty="0"/>
              <a:t>추출 알고리즘과 </a:t>
            </a:r>
            <a:r>
              <a:rPr lang="en-US" altLang="ko-KR" dirty="0"/>
              <a:t>CNN</a:t>
            </a:r>
            <a:r>
              <a:rPr lang="ko-KR" altLang="en-US" dirty="0"/>
              <a:t>이 결합된 신경망 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	- </a:t>
            </a:r>
            <a:r>
              <a:rPr lang="ko-KR" altLang="en-US" dirty="0"/>
              <a:t>이미지 안의 객체들을 추적</a:t>
            </a:r>
            <a:r>
              <a:rPr lang="en-US" altLang="ko-KR" dirty="0"/>
              <a:t>,</a:t>
            </a:r>
            <a:r>
              <a:rPr lang="ko-KR" altLang="en-US" dirty="0"/>
              <a:t> 어떤 물체들이 있는지 추적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입력 이미지에서 수많은 </a:t>
            </a:r>
            <a:r>
              <a:rPr lang="en-US" altLang="ko-KR" dirty="0"/>
              <a:t>Object </a:t>
            </a:r>
            <a:r>
              <a:rPr lang="ko-KR" altLang="en-US" dirty="0"/>
              <a:t>후보들을 찾아내고 이들을 모두 </a:t>
            </a:r>
            <a:r>
              <a:rPr lang="en-US" altLang="ko-KR" dirty="0"/>
              <a:t>CNN</a:t>
            </a:r>
            <a:r>
              <a:rPr lang="ko-KR" altLang="en-US" dirty="0"/>
              <a:t>에 </a:t>
            </a:r>
            <a:r>
              <a:rPr lang="en-US" altLang="ko-KR" dirty="0"/>
              <a:t>	  </a:t>
            </a:r>
            <a:r>
              <a:rPr lang="ko-KR" altLang="en-US" dirty="0"/>
              <a:t>넣어서 특징을 추출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적용 분야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이미지 안에 있는 객체 검출</a:t>
            </a:r>
            <a:r>
              <a:rPr lang="en-US" altLang="ko-KR" dirty="0"/>
              <a:t>, </a:t>
            </a:r>
            <a:r>
              <a:rPr lang="ko-KR" altLang="en-US" dirty="0"/>
              <a:t>신호등 판별</a:t>
            </a:r>
            <a:r>
              <a:rPr lang="en-US" altLang="ko-KR" dirty="0"/>
              <a:t>, </a:t>
            </a:r>
            <a:r>
              <a:rPr lang="ko-KR" altLang="en-US" dirty="0"/>
              <a:t>보행자 </a:t>
            </a:r>
            <a:r>
              <a:rPr lang="ko-KR" altLang="en-US" dirty="0" err="1"/>
              <a:t>감지등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114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73363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DeepLearning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객체 인식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탐지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17C5F-F7CE-46DA-9256-132100A8B0F2}"/>
              </a:ext>
            </a:extLst>
          </p:cNvPr>
          <p:cNvSpPr txBox="1"/>
          <p:nvPr/>
        </p:nvSpPr>
        <p:spPr>
          <a:xfrm>
            <a:off x="813252" y="1704222"/>
            <a:ext cx="11004098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 인식</a:t>
            </a:r>
            <a:r>
              <a:rPr lang="en-US" altLang="ko-KR" dirty="0"/>
              <a:t>/</a:t>
            </a:r>
            <a:r>
              <a:rPr lang="ko-KR" altLang="en-US" dirty="0"/>
              <a:t>탐지 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YOLO(You Only Look Once)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이미지를 영역으로 분할하고 각 영역의 </a:t>
            </a:r>
            <a:r>
              <a:rPr lang="en-US" altLang="ko-KR" dirty="0"/>
              <a:t>Bounding Box</a:t>
            </a:r>
            <a:r>
              <a:rPr lang="ko-KR" altLang="en-US" dirty="0"/>
              <a:t>와 확률을 예측하는 하나의 신경망을 가진 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	- </a:t>
            </a:r>
            <a:r>
              <a:rPr lang="ko-KR" altLang="en-US" dirty="0"/>
              <a:t>이미지를 </a:t>
            </a:r>
            <a:r>
              <a:rPr lang="en-US" altLang="ko-KR" dirty="0"/>
              <a:t>S x S</a:t>
            </a:r>
            <a:r>
              <a:rPr lang="ko-KR" altLang="en-US" dirty="0"/>
              <a:t>개의 그리드로 분할하고 그리드의 신뢰도를 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신뢰도를 계산하여 </a:t>
            </a:r>
            <a:r>
              <a:rPr lang="en-US" altLang="ko-KR" dirty="0"/>
              <a:t>Bounding Box</a:t>
            </a:r>
            <a:r>
              <a:rPr lang="ko-KR" altLang="en-US" dirty="0"/>
              <a:t>의 위치를 조정함으로써</a:t>
            </a:r>
            <a:r>
              <a:rPr lang="en-US" altLang="ko-KR" dirty="0"/>
              <a:t>, </a:t>
            </a:r>
            <a:r>
              <a:rPr lang="ko-KR" altLang="en-US" dirty="0"/>
              <a:t>가장 높은 객체 인식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  </a:t>
            </a:r>
            <a:r>
              <a:rPr lang="ko-KR" altLang="en-US" dirty="0"/>
              <a:t>정확성을 가지는 </a:t>
            </a:r>
            <a:r>
              <a:rPr lang="en-US" altLang="ko-KR" dirty="0"/>
              <a:t>Bounding Box</a:t>
            </a:r>
            <a:r>
              <a:rPr lang="ko-KR" altLang="en-US" dirty="0"/>
              <a:t>를 추출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	- </a:t>
            </a:r>
            <a:r>
              <a:rPr lang="ko-KR" altLang="en-US" dirty="0"/>
              <a:t>이미지를 한 번에 바라보는 방식으로 클래스를 분별하여 처리속도가 빠름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적용 분야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-</a:t>
            </a:r>
            <a:r>
              <a:rPr lang="ko-KR" altLang="en-US" dirty="0"/>
              <a:t>다양한 객체 검출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96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73363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DeepLearning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객체 인식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탐지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17C5F-F7CE-46DA-9256-132100A8B0F2}"/>
              </a:ext>
            </a:extLst>
          </p:cNvPr>
          <p:cNvSpPr txBox="1"/>
          <p:nvPr/>
        </p:nvSpPr>
        <p:spPr>
          <a:xfrm>
            <a:off x="813252" y="1738461"/>
            <a:ext cx="886863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 인식</a:t>
            </a:r>
            <a:r>
              <a:rPr lang="en-US" altLang="ko-KR" dirty="0"/>
              <a:t>/</a:t>
            </a:r>
            <a:r>
              <a:rPr lang="ko-KR" altLang="en-US" dirty="0"/>
              <a:t>탐지 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SSD(Single Shot Detector)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객체 검출 속도 및 정확도 사이의 균형이 있는 알고리즘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	- </a:t>
            </a:r>
            <a:r>
              <a:rPr lang="ko-KR" altLang="en-US" dirty="0"/>
              <a:t>이미지에 대한 </a:t>
            </a:r>
            <a:r>
              <a:rPr lang="en-US" altLang="ko-KR" dirty="0"/>
              <a:t>CNN</a:t>
            </a:r>
            <a:r>
              <a:rPr lang="ko-KR" altLang="en-US" dirty="0"/>
              <a:t>을 실행한 후 형상 맵</a:t>
            </a:r>
            <a:r>
              <a:rPr lang="en-US" altLang="ko-KR" dirty="0"/>
              <a:t>(Feature map)</a:t>
            </a:r>
            <a:r>
              <a:rPr lang="ko-KR" altLang="en-US" dirty="0"/>
              <a:t>을 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- 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 및 객체 분류 확률을 예측하기 위해 형상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수행</a:t>
            </a:r>
            <a:r>
              <a:rPr lang="en-US" altLang="ko-KR" dirty="0"/>
              <a:t>	 - CNN </a:t>
            </a:r>
            <a:r>
              <a:rPr lang="ko-KR" altLang="en-US" dirty="0"/>
              <a:t>처리 후 경계 상자를 예측</a:t>
            </a:r>
            <a:r>
              <a:rPr lang="en-US" altLang="ko-KR" dirty="0"/>
              <a:t>, </a:t>
            </a:r>
            <a:r>
              <a:rPr lang="ko-KR" altLang="en-US" dirty="0"/>
              <a:t>다양한 스케일의 물체를 검출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적용 분야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-</a:t>
            </a:r>
            <a:r>
              <a:rPr lang="ko-KR" altLang="en-US" dirty="0"/>
              <a:t>다양한 객체 검출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578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73363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flask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8E4BB-E9E7-4A09-AA8D-31BAD45119C2}"/>
              </a:ext>
            </a:extLst>
          </p:cNvPr>
          <p:cNvSpPr txBox="1"/>
          <p:nvPr/>
        </p:nvSpPr>
        <p:spPr>
          <a:xfrm>
            <a:off x="374650" y="2766051"/>
            <a:ext cx="10091933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플라스크는 특별한 도구나 라이브러리가 필요 없기 때문에 마이크로 프레임워크라 부른다</a:t>
            </a:r>
            <a:r>
              <a:rPr lang="en-US" altLang="ko-KR" dirty="0"/>
              <a:t>. 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데이터베이스 추상화 계층</a:t>
            </a:r>
            <a:r>
              <a:rPr lang="en-US" altLang="ko-KR" dirty="0"/>
              <a:t>, </a:t>
            </a:r>
            <a:r>
              <a:rPr lang="ko-KR" altLang="en-US" dirty="0"/>
              <a:t>양식 유효성 확인</a:t>
            </a:r>
            <a:r>
              <a:rPr lang="en-US" altLang="ko-KR" dirty="0"/>
              <a:t>, </a:t>
            </a:r>
            <a:r>
              <a:rPr lang="ko-KR" altLang="en-US" dirty="0"/>
              <a:t>기타 기존의 </a:t>
            </a:r>
            <a:r>
              <a:rPr lang="ko-KR" altLang="en-US" dirty="0" err="1"/>
              <a:t>서드파티</a:t>
            </a:r>
            <a:r>
              <a:rPr lang="ko-KR" altLang="en-US" dirty="0"/>
              <a:t> 라이브러리가 공통 기능을 제공하는 구성 요소가 없다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그러나 플라스크는 </a:t>
            </a:r>
            <a:r>
              <a:rPr lang="ko-KR" altLang="en-US" dirty="0" err="1"/>
              <a:t>플라스</a:t>
            </a:r>
            <a:r>
              <a:rPr lang="ko-KR" altLang="en-US" dirty="0"/>
              <a:t> 자체에서 구현된 것처럼 애플리케이션 기능을 추가할 수 있는 확장 기능을 지원한다</a:t>
            </a:r>
            <a:r>
              <a:rPr lang="en-US" altLang="ko-KR" dirty="0"/>
              <a:t>. </a:t>
            </a:r>
            <a:r>
              <a:rPr lang="ko-KR" altLang="en-US" dirty="0"/>
              <a:t>확장 기능은 객체 관계 </a:t>
            </a:r>
            <a:r>
              <a:rPr lang="ko-KR" altLang="en-US" dirty="0" err="1"/>
              <a:t>매퍼</a:t>
            </a:r>
            <a:r>
              <a:rPr lang="en-US" altLang="ko-KR" dirty="0"/>
              <a:t>, </a:t>
            </a:r>
            <a:r>
              <a:rPr lang="ko-KR" altLang="en-US" dirty="0"/>
              <a:t>양식 유효성 확인</a:t>
            </a:r>
            <a:r>
              <a:rPr lang="en-US" altLang="ko-KR" dirty="0"/>
              <a:t>, </a:t>
            </a:r>
            <a:r>
              <a:rPr lang="ko-KR" altLang="en-US" dirty="0"/>
              <a:t>업로드 관리</a:t>
            </a:r>
            <a:r>
              <a:rPr lang="en-US" altLang="ko-KR" dirty="0"/>
              <a:t>, </a:t>
            </a:r>
            <a:r>
              <a:rPr lang="ko-KR" altLang="en-US" dirty="0"/>
              <a:t>다양한 개방형 인증 기술</a:t>
            </a:r>
            <a:r>
              <a:rPr lang="en-US" altLang="ko-KR" dirty="0"/>
              <a:t>, </a:t>
            </a:r>
            <a:r>
              <a:rPr lang="ko-KR" altLang="en-US" dirty="0"/>
              <a:t>여러 공통 프레임워크 관련 도구들을 위해 존재한다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확장 기능들은 코어 플라스크 프로그램에 비해 훨씬 더 정기적으로 업데이트된다</a:t>
            </a:r>
            <a:r>
              <a:rPr lang="en-US" altLang="ko-KR" dirty="0"/>
              <a:t>.</a:t>
            </a:r>
          </a:p>
        </p:txBody>
      </p:sp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C678604D-4AF5-483E-A34C-CE5B4889A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9760"/>
          <a:stretch/>
        </p:blipFill>
        <p:spPr>
          <a:xfrm>
            <a:off x="6968213" y="1149470"/>
            <a:ext cx="4097826" cy="14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9935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요소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91981" y="1881592"/>
            <a:ext cx="2877339" cy="2877339"/>
          </a:xfrm>
          <a:prstGeom prst="ellipse">
            <a:avLst/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ROBOT</a:t>
            </a:r>
          </a:p>
        </p:txBody>
      </p:sp>
      <p:sp>
        <p:nvSpPr>
          <p:cNvPr id="6" name="타원 5"/>
          <p:cNvSpPr/>
          <p:nvPr/>
        </p:nvSpPr>
        <p:spPr>
          <a:xfrm>
            <a:off x="1480481" y="1881591"/>
            <a:ext cx="2877339" cy="2877339"/>
          </a:xfrm>
          <a:prstGeom prst="ellipse">
            <a:avLst/>
          </a:prstGeom>
          <a:solidFill>
            <a:srgbClr val="C9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A.I</a:t>
            </a:r>
          </a:p>
        </p:txBody>
      </p:sp>
      <p:sp>
        <p:nvSpPr>
          <p:cNvPr id="7" name="타원 6"/>
          <p:cNvSpPr/>
          <p:nvPr/>
        </p:nvSpPr>
        <p:spPr>
          <a:xfrm>
            <a:off x="7703481" y="1881591"/>
            <a:ext cx="2877339" cy="2877339"/>
          </a:xfrm>
          <a:prstGeom prst="ellipse">
            <a:avLst/>
          </a:prstGeom>
          <a:solidFill>
            <a:srgbClr val="FEF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21B99-41E9-4F72-844D-520871FB2D91}"/>
              </a:ext>
            </a:extLst>
          </p:cNvPr>
          <p:cNvSpPr txBox="1"/>
          <p:nvPr/>
        </p:nvSpPr>
        <p:spPr>
          <a:xfrm>
            <a:off x="1620456" y="4877802"/>
            <a:ext cx="28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DeepLearning</a:t>
            </a:r>
            <a:r>
              <a:rPr lang="en-US" altLang="ko-KR" dirty="0"/>
              <a:t> – SSD</a:t>
            </a:r>
            <a:r>
              <a:rPr lang="ko-KR" altLang="en-US" dirty="0"/>
              <a:t>를 </a:t>
            </a:r>
            <a:endParaRPr lang="en-US" altLang="ko-KR" dirty="0"/>
          </a:p>
          <a:p>
            <a:pPr algn="ctr"/>
            <a:r>
              <a:rPr lang="ko-KR" altLang="en-US" dirty="0"/>
              <a:t>이용한 </a:t>
            </a:r>
            <a:r>
              <a:rPr lang="en-US" altLang="ko-KR" dirty="0"/>
              <a:t>Object Detect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DD793-4F94-4BC3-A06B-526B295D0613}"/>
              </a:ext>
            </a:extLst>
          </p:cNvPr>
          <p:cNvSpPr txBox="1"/>
          <p:nvPr/>
        </p:nvSpPr>
        <p:spPr>
          <a:xfrm>
            <a:off x="4657330" y="4877802"/>
            <a:ext cx="287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Tracking</a:t>
            </a:r>
            <a:r>
              <a:rPr lang="ko-KR" altLang="en-US" dirty="0"/>
              <a:t>을 </a:t>
            </a:r>
            <a:endParaRPr lang="en-US" altLang="ko-KR" dirty="0"/>
          </a:p>
          <a:p>
            <a:pPr algn="ctr"/>
            <a:r>
              <a:rPr lang="ko-KR" altLang="en-US" dirty="0"/>
              <a:t>하기위한 </a:t>
            </a:r>
            <a:r>
              <a:rPr lang="en-US" altLang="ko-KR" dirty="0"/>
              <a:t>2 </a:t>
            </a:r>
            <a:r>
              <a:rPr lang="ko-KR" altLang="en-US" dirty="0"/>
              <a:t>자유도 로봇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178C44-557D-494D-8837-8BB2E1333FDE}"/>
              </a:ext>
            </a:extLst>
          </p:cNvPr>
          <p:cNvSpPr txBox="1"/>
          <p:nvPr/>
        </p:nvSpPr>
        <p:spPr>
          <a:xfrm>
            <a:off x="7694203" y="4877802"/>
            <a:ext cx="312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인터넷을 통해 로봇과 </a:t>
            </a:r>
            <a:endParaRPr lang="en-US" altLang="ko-KR" dirty="0"/>
          </a:p>
          <a:p>
            <a:pPr algn="ctr"/>
            <a:r>
              <a:rPr lang="ko-KR" altLang="en-US" dirty="0"/>
              <a:t>사용자간의 실시간 정보공유</a:t>
            </a:r>
          </a:p>
        </p:txBody>
      </p:sp>
    </p:spTree>
    <p:extLst>
      <p:ext uri="{BB962C8B-B14F-4D97-AF65-F5344CB8AC3E}">
        <p14:creationId xmlns:p14="http://schemas.microsoft.com/office/powerpoint/2010/main" val="3076743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2" name="U자형 화살표 41"/>
          <p:cNvSpPr/>
          <p:nvPr/>
        </p:nvSpPr>
        <p:spPr>
          <a:xfrm>
            <a:off x="8699500" y="1808310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U자형 화살표 42"/>
          <p:cNvSpPr/>
          <p:nvPr/>
        </p:nvSpPr>
        <p:spPr>
          <a:xfrm flipV="1">
            <a:off x="6819900" y="3617340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U자형 화살표 43"/>
          <p:cNvSpPr/>
          <p:nvPr/>
        </p:nvSpPr>
        <p:spPr>
          <a:xfrm>
            <a:off x="4940300" y="1813940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U자형 화살표 44"/>
          <p:cNvSpPr/>
          <p:nvPr/>
        </p:nvSpPr>
        <p:spPr>
          <a:xfrm flipV="1">
            <a:off x="3060700" y="3611710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U자형 화살표 45"/>
          <p:cNvSpPr/>
          <p:nvPr/>
        </p:nvSpPr>
        <p:spPr>
          <a:xfrm>
            <a:off x="1181100" y="1808310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05928" y="3221604"/>
            <a:ext cx="1381986" cy="1291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Object Detect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DeepLearning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이용한 객체 탐지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056718" y="2550763"/>
            <a:ext cx="536224" cy="536224"/>
          </a:xfrm>
          <a:prstGeom prst="ellipse">
            <a:avLst/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881326" y="4766315"/>
            <a:ext cx="536224" cy="536224"/>
            <a:chOff x="2069418" y="3105945"/>
            <a:chExt cx="536224" cy="536224"/>
          </a:xfrm>
        </p:grpSpPr>
        <p:sp>
          <p:nvSpPr>
            <p:cNvPr id="50" name="타원 49"/>
            <p:cNvSpPr/>
            <p:nvPr/>
          </p:nvSpPr>
          <p:spPr>
            <a:xfrm>
              <a:off x="2069418" y="3105945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1" name="Group 14"/>
            <p:cNvGrpSpPr>
              <a:grpSpLocks noChangeAspect="1"/>
            </p:cNvGrpSpPr>
            <p:nvPr/>
          </p:nvGrpSpPr>
          <p:grpSpPr bwMode="auto">
            <a:xfrm flipH="1">
              <a:off x="2190492" y="3253612"/>
              <a:ext cx="283987" cy="240890"/>
              <a:chOff x="3723" y="3943"/>
              <a:chExt cx="626" cy="531"/>
            </a:xfrm>
            <a:solidFill>
              <a:schemeClr val="bg1"/>
            </a:solidFill>
          </p:grpSpPr>
          <p:sp>
            <p:nvSpPr>
              <p:cNvPr id="52" name="Freeform 16"/>
              <p:cNvSpPr>
                <a:spLocks noEditPoints="1"/>
              </p:cNvSpPr>
              <p:nvPr/>
            </p:nvSpPr>
            <p:spPr bwMode="auto">
              <a:xfrm>
                <a:off x="3723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3982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5784168" y="2550763"/>
            <a:ext cx="536224" cy="536224"/>
            <a:chOff x="2104620" y="4162776"/>
            <a:chExt cx="536224" cy="536224"/>
          </a:xfrm>
        </p:grpSpPr>
        <p:sp>
          <p:nvSpPr>
            <p:cNvPr id="55" name="타원 54"/>
            <p:cNvSpPr/>
            <p:nvPr/>
          </p:nvSpPr>
          <p:spPr>
            <a:xfrm>
              <a:off x="2104620" y="4162776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 flipH="1">
              <a:off x="2256695" y="4288341"/>
              <a:ext cx="219494" cy="243283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57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61703" y="2561023"/>
            <a:ext cx="1381986" cy="1476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Robot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인공지능 로봇은 지정 객체를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트래킹한다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모터 제어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384800" y="3250828"/>
            <a:ext cx="1381986" cy="1545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streaming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로봇은 자신이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보고있는 시야를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인터넷을 통해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사용자와 공유한다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240575" y="2590247"/>
            <a:ext cx="1458924" cy="1606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Cloud &amp;Database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현재 영공의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드론 출연 여부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드론의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개수와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시간 정보를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cloud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축적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665040" y="4753386"/>
            <a:ext cx="536224" cy="536224"/>
            <a:chOff x="2069418" y="3105945"/>
            <a:chExt cx="536224" cy="536224"/>
          </a:xfrm>
          <a:solidFill>
            <a:schemeClr val="tx2">
              <a:lumMod val="75000"/>
            </a:schemeClr>
          </a:solidFill>
        </p:grpSpPr>
        <p:sp>
          <p:nvSpPr>
            <p:cNvPr id="67" name="타원 66"/>
            <p:cNvSpPr/>
            <p:nvPr/>
          </p:nvSpPr>
          <p:spPr>
            <a:xfrm>
              <a:off x="2069418" y="3105945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 flipH="1">
              <a:off x="2190492" y="3253612"/>
              <a:ext cx="283987" cy="240890"/>
              <a:chOff x="3723" y="3943"/>
              <a:chExt cx="626" cy="531"/>
            </a:xfrm>
            <a:grpFill/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723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82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9567882" y="2537834"/>
            <a:ext cx="536224" cy="536224"/>
            <a:chOff x="2104620" y="4162776"/>
            <a:chExt cx="536224" cy="536224"/>
          </a:xfrm>
        </p:grpSpPr>
        <p:sp>
          <p:nvSpPr>
            <p:cNvPr id="72" name="타원 71"/>
            <p:cNvSpPr/>
            <p:nvPr/>
          </p:nvSpPr>
          <p:spPr>
            <a:xfrm>
              <a:off x="2104620" y="4162776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 flipH="1">
              <a:off x="2256695" y="4288341"/>
              <a:ext cx="219494" cy="243283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74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9" name="직사각형 78"/>
          <p:cNvSpPr/>
          <p:nvPr/>
        </p:nvSpPr>
        <p:spPr>
          <a:xfrm>
            <a:off x="9167364" y="3339893"/>
            <a:ext cx="1381986" cy="230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Dataset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드론을 발견하면 사진을 찍어 이미지데이터셋을 축적 더 많은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데이터셋확보는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인공지능을 더욱 견고하게 만든다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B0B8658-1162-4757-8435-4B2D6BD9EFA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28995A-E7A8-4635-9A18-EB188029C85F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개발내용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80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710141" y="1447792"/>
            <a:ext cx="3019179" cy="3006025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10141" y="4192934"/>
            <a:ext cx="3021807" cy="766284"/>
            <a:chOff x="1733550" y="4057694"/>
            <a:chExt cx="2609850" cy="521765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1733550" y="4057694"/>
              <a:ext cx="2609850" cy="521765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Object Detecting</a:t>
              </a:r>
            </a:p>
          </p:txBody>
        </p:sp>
        <p:sp>
          <p:nvSpPr>
            <p:cNvPr id="12" name="도넛 11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1914403" y="4252864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004524" y="4363161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2172152" y="4245658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089275" y="504632"/>
            <a:ext cx="6096000" cy="7858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04 DISCUSS FUTURE PLANS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향후 계획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58505" y="1447792"/>
            <a:ext cx="3503540" cy="3006025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253247" y="4273732"/>
            <a:ext cx="3508798" cy="716641"/>
            <a:chOff x="1733550" y="4057694"/>
            <a:chExt cx="2609850" cy="521765"/>
          </a:xfrm>
        </p:grpSpPr>
        <p:sp>
          <p:nvSpPr>
            <p:cNvPr id="40" name="양쪽 모서리가 둥근 사각형 39"/>
            <p:cNvSpPr/>
            <p:nvPr/>
          </p:nvSpPr>
          <p:spPr>
            <a:xfrm>
              <a:off x="1733550" y="4057694"/>
              <a:ext cx="2609850" cy="521765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Web Monitoring</a:t>
              </a:r>
            </a:p>
          </p:txBody>
        </p:sp>
        <p:sp>
          <p:nvSpPr>
            <p:cNvPr id="41" name="도넛 40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막힌 원호 41"/>
            <p:cNvSpPr/>
            <p:nvPr/>
          </p:nvSpPr>
          <p:spPr>
            <a:xfrm>
              <a:off x="1914403" y="4252864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2004524" y="4363161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자유형 43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도넛 44"/>
            <p:cNvSpPr/>
            <p:nvPr/>
          </p:nvSpPr>
          <p:spPr>
            <a:xfrm>
              <a:off x="2172152" y="4245658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8441144" y="1447792"/>
            <a:ext cx="3092152" cy="3006025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8441143" y="4192934"/>
            <a:ext cx="3092153" cy="815608"/>
            <a:chOff x="1733550" y="4057694"/>
            <a:chExt cx="2609850" cy="521765"/>
          </a:xfrm>
        </p:grpSpPr>
        <p:sp>
          <p:nvSpPr>
            <p:cNvPr id="48" name="양쪽 모서리가 둥근 사각형 47"/>
            <p:cNvSpPr/>
            <p:nvPr/>
          </p:nvSpPr>
          <p:spPr>
            <a:xfrm>
              <a:off x="1733550" y="4057694"/>
              <a:ext cx="2609850" cy="521765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최종 목표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도넛 48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막힌 원호 49"/>
            <p:cNvSpPr/>
            <p:nvPr/>
          </p:nvSpPr>
          <p:spPr>
            <a:xfrm>
              <a:off x="1914403" y="4252864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2004524" y="4363161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도넛 52"/>
            <p:cNvSpPr/>
            <p:nvPr/>
          </p:nvSpPr>
          <p:spPr>
            <a:xfrm>
              <a:off x="2172152" y="4245658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977302" y="4902663"/>
            <a:ext cx="2899442" cy="1329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드론 탐지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드론을 탐지하고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바운딩박스가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중앙에 있게 유지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</a:rPr>
              <a:t>스텝모터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</a:rPr>
              <a:t>2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</a:rPr>
              <a:t>개를 이용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560554" y="4902663"/>
            <a:ext cx="2899442" cy="125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모니터링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웹에서 실시간 정보 모니터링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white">
                    <a:lumMod val="65000"/>
                  </a:prstClr>
                </a:solidFill>
              </a:rPr>
              <a:t>라즈베리파이에서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</a:rPr>
              <a:t> 얻는 모든 정보를 웹을 통해 실시간 모니터링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8643987" y="4990276"/>
            <a:ext cx="3092152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A.I IoT Robot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지금까지 과정을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합치고 그 기능이 탑재된 로봇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E29ECB-56D5-44AE-8BD8-F191B8EB1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0" r="9432" b="8384"/>
          <a:stretch/>
        </p:blipFill>
        <p:spPr>
          <a:xfrm>
            <a:off x="4242489" y="1492196"/>
            <a:ext cx="3508798" cy="28259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01600"/>
          </a:effectLst>
        </p:spPr>
      </p:pic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32E80A9-6B1F-4620-B605-2D5FF63EEA26}"/>
              </a:ext>
            </a:extLst>
          </p:cNvPr>
          <p:cNvSpPr/>
          <p:nvPr/>
        </p:nvSpPr>
        <p:spPr>
          <a:xfrm>
            <a:off x="3660298" y="2607419"/>
            <a:ext cx="667229" cy="9337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DC663B-BDAF-468C-8B1C-E93F284B0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725776" y="1422040"/>
            <a:ext cx="2946997" cy="270608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494D57-C0E6-4893-A86F-53849476FF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3916"/>
          <a:stretch/>
        </p:blipFill>
        <p:spPr>
          <a:xfrm>
            <a:off x="8546913" y="1474165"/>
            <a:ext cx="2880610" cy="2653959"/>
          </a:xfrm>
          <a:prstGeom prst="rect">
            <a:avLst/>
          </a:prstGeom>
        </p:spPr>
      </p:pic>
      <p:sp>
        <p:nvSpPr>
          <p:cNvPr id="10" name="같음 기호 9">
            <a:extLst>
              <a:ext uri="{FF2B5EF4-FFF2-40B4-BE49-F238E27FC236}">
                <a16:creationId xmlns:a16="http://schemas.microsoft.com/office/drawing/2014/main" id="{C94B98E1-1D27-426E-903D-3A6BA073A9DA}"/>
              </a:ext>
            </a:extLst>
          </p:cNvPr>
          <p:cNvSpPr/>
          <p:nvPr/>
        </p:nvSpPr>
        <p:spPr>
          <a:xfrm>
            <a:off x="7690997" y="2775082"/>
            <a:ext cx="803031" cy="88139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1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05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 및 토의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EAAF-40DE-4C77-8967-E9AB076A8080}"/>
              </a:ext>
            </a:extLst>
          </p:cNvPr>
          <p:cNvSpPr txBox="1"/>
          <p:nvPr/>
        </p:nvSpPr>
        <p:spPr>
          <a:xfrm>
            <a:off x="716512" y="1757965"/>
            <a:ext cx="9225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리뷰 </a:t>
            </a:r>
            <a:r>
              <a:rPr lang="en-US" altLang="ko-KR" dirty="0"/>
              <a:t>– </a:t>
            </a:r>
            <a:r>
              <a:rPr lang="en-US" altLang="ko-KR" dirty="0" err="1"/>
              <a:t>ssd</a:t>
            </a:r>
            <a:r>
              <a:rPr lang="en-US" altLang="ko-KR" dirty="0"/>
              <a:t> </a:t>
            </a:r>
            <a:r>
              <a:rPr lang="ko-KR" altLang="en-US" dirty="0"/>
              <a:t>선택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43143-4621-47B1-95DF-6DB79D23273B}"/>
              </a:ext>
            </a:extLst>
          </p:cNvPr>
          <p:cNvSpPr txBox="1"/>
          <p:nvPr/>
        </p:nvSpPr>
        <p:spPr>
          <a:xfrm>
            <a:off x="839239" y="2264514"/>
            <a:ext cx="8593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낮은 컴퓨팅의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실시간 객체 탐지 불가</a:t>
            </a:r>
            <a:endParaRPr lang="en-US" altLang="ko-KR" dirty="0"/>
          </a:p>
          <a:p>
            <a:r>
              <a:rPr lang="ko-KR" altLang="en-US" dirty="0" err="1"/>
              <a:t>라즈베리파이에서</a:t>
            </a:r>
            <a:r>
              <a:rPr lang="ko-KR" altLang="en-US" dirty="0"/>
              <a:t> </a:t>
            </a:r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/>
              <a:t>coral</a:t>
            </a:r>
            <a:r>
              <a:rPr lang="ko-KR" altLang="en-US" dirty="0"/>
              <a:t> </a:t>
            </a:r>
            <a:r>
              <a:rPr lang="en-US" altLang="ko-KR" dirty="0" err="1"/>
              <a:t>accelater</a:t>
            </a:r>
            <a:r>
              <a:rPr lang="ko-KR" altLang="en-US" dirty="0"/>
              <a:t>를 통해 실시간 영상에서 객체 탐지 가능</a:t>
            </a:r>
            <a:endParaRPr lang="en-US" altLang="ko-KR" dirty="0"/>
          </a:p>
          <a:p>
            <a:r>
              <a:rPr lang="en-US" altLang="ko-KR" dirty="0"/>
              <a:t>Google coral</a:t>
            </a:r>
            <a:r>
              <a:rPr lang="ko-KR" altLang="en-US" dirty="0"/>
              <a:t>은 </a:t>
            </a:r>
            <a:r>
              <a:rPr lang="en-US" altLang="ko-KR" dirty="0" err="1"/>
              <a:t>tflite</a:t>
            </a:r>
            <a:r>
              <a:rPr lang="ko-KR" altLang="en-US" dirty="0"/>
              <a:t>만 지원</a:t>
            </a:r>
            <a:endParaRPr lang="en-US" altLang="ko-KR" dirty="0"/>
          </a:p>
          <a:p>
            <a:r>
              <a:rPr lang="en-US" altLang="ko-KR" dirty="0" err="1"/>
              <a:t>Tflite</a:t>
            </a:r>
            <a:r>
              <a:rPr lang="ko-KR" altLang="en-US" dirty="0"/>
              <a:t>변환을 위해 </a:t>
            </a: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en-US" altLang="ko-KR" dirty="0" err="1"/>
              <a:t>ssd-mobilenet</a:t>
            </a:r>
            <a:r>
              <a:rPr lang="ko-KR" altLang="en-US" dirty="0"/>
              <a:t>을 사용하기로 결정 </a:t>
            </a:r>
          </a:p>
        </p:txBody>
      </p:sp>
      <p:pic>
        <p:nvPicPr>
          <p:cNvPr id="6" name="온라인 미디어 5" title="tensorflow lite, tflite, raspberry pi, deeplearnig, object detecting, ssd-mobilenetv2">
            <a:hlinkClick r:id="" action="ppaction://media"/>
            <a:extLst>
              <a:ext uri="{FF2B5EF4-FFF2-40B4-BE49-F238E27FC236}">
                <a16:creationId xmlns:a16="http://schemas.microsoft.com/office/drawing/2014/main" id="{FF2827D2-AE80-4DEF-8465-174E18A52E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60714" y="2127297"/>
            <a:ext cx="8314233" cy="43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05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 및 토의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EAAF-40DE-4C77-8967-E9AB076A8080}"/>
              </a:ext>
            </a:extLst>
          </p:cNvPr>
          <p:cNvSpPr txBox="1"/>
          <p:nvPr/>
        </p:nvSpPr>
        <p:spPr>
          <a:xfrm>
            <a:off x="635000" y="1652612"/>
            <a:ext cx="9225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리뷰 </a:t>
            </a:r>
            <a:r>
              <a:rPr lang="en-US" altLang="ko-KR" dirty="0"/>
              <a:t>– google coral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온라인 미디어 4" title="google coral accelater std">
            <a:hlinkClick r:id="" action="ppaction://media"/>
            <a:extLst>
              <a:ext uri="{FF2B5EF4-FFF2-40B4-BE49-F238E27FC236}">
                <a16:creationId xmlns:a16="http://schemas.microsoft.com/office/drawing/2014/main" id="{29D43E87-6E88-4F49-99E1-F4BEED3D61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38657" y="2054435"/>
            <a:ext cx="8981693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1845406"/>
            <a:ext cx="11442700" cy="4834793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4650" y="1137296"/>
            <a:ext cx="1273289" cy="367419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494AEF-B0D1-4170-8C0B-BE1B7017EE21}"/>
              </a:ext>
            </a:extLst>
          </p:cNvPr>
          <p:cNvGrpSpPr/>
          <p:nvPr/>
        </p:nvGrpSpPr>
        <p:grpSpPr>
          <a:xfrm>
            <a:off x="1457289" y="2326228"/>
            <a:ext cx="3894640" cy="897255"/>
            <a:chOff x="1457288" y="2470322"/>
            <a:chExt cx="4355191" cy="106608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E473B80-4835-4568-9DEF-A8553869A92F}"/>
                </a:ext>
              </a:extLst>
            </p:cNvPr>
            <p:cNvGrpSpPr/>
            <p:nvPr/>
          </p:nvGrpSpPr>
          <p:grpSpPr>
            <a:xfrm>
              <a:off x="1457288" y="2470322"/>
              <a:ext cx="4355191" cy="1066085"/>
              <a:chOff x="1457288" y="2470322"/>
              <a:chExt cx="4355191" cy="1066085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457288" y="2470322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999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6200000" flipH="1">
                <a:off x="1223294" y="2711863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2291675" y="2510686"/>
              <a:ext cx="3276966" cy="995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프로젝트 목적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프로젝트의 궁극적 목표를 설명한다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536892" y="2884929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01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536892" y="4358075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08532" y="2884929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608532" y="4358075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04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B76E077-06C3-4DDA-B1AA-C1CF72110C91}"/>
              </a:ext>
            </a:extLst>
          </p:cNvPr>
          <p:cNvGrpSpPr/>
          <p:nvPr/>
        </p:nvGrpSpPr>
        <p:grpSpPr>
          <a:xfrm>
            <a:off x="1457288" y="3321922"/>
            <a:ext cx="3894640" cy="897256"/>
            <a:chOff x="1457288" y="2470322"/>
            <a:chExt cx="4355191" cy="106608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7BFA83A-282D-486D-9AC2-63C933EAB929}"/>
                </a:ext>
              </a:extLst>
            </p:cNvPr>
            <p:cNvGrpSpPr/>
            <p:nvPr/>
          </p:nvGrpSpPr>
          <p:grpSpPr>
            <a:xfrm>
              <a:off x="1457288" y="2470322"/>
              <a:ext cx="4355191" cy="1066085"/>
              <a:chOff x="1457288" y="2470322"/>
              <a:chExt cx="4355191" cy="1066085"/>
            </a:xfrm>
          </p:grpSpPr>
          <p:sp>
            <p:nvSpPr>
              <p:cNvPr id="65" name="모서리가 둥근 직사각형 23">
                <a:extLst>
                  <a:ext uri="{FF2B5EF4-FFF2-40B4-BE49-F238E27FC236}">
                    <a16:creationId xmlns:a16="http://schemas.microsoft.com/office/drawing/2014/main" id="{12E27C66-E9CF-4D1B-B81F-FFB5F1E32C74}"/>
                  </a:ext>
                </a:extLst>
              </p:cNvPr>
              <p:cNvSpPr/>
              <p:nvPr/>
            </p:nvSpPr>
            <p:spPr>
              <a:xfrm>
                <a:off x="1457288" y="2470322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999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양쪽 모서리가 둥근 사각형 24">
                <a:extLst>
                  <a:ext uri="{FF2B5EF4-FFF2-40B4-BE49-F238E27FC236}">
                    <a16:creationId xmlns:a16="http://schemas.microsoft.com/office/drawing/2014/main" id="{EAA8D1A6-1B2D-41C8-ADF4-14EC5A5158A7}"/>
                  </a:ext>
                </a:extLst>
              </p:cNvPr>
              <p:cNvSpPr/>
              <p:nvPr/>
            </p:nvSpPr>
            <p:spPr>
              <a:xfrm rot="16200000" flipH="1">
                <a:off x="1223294" y="2711863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D2EB0D0-CB7A-4E1A-8BD8-58F4FFF3B655}"/>
                </a:ext>
              </a:extLst>
            </p:cNvPr>
            <p:cNvSpPr/>
            <p:nvPr/>
          </p:nvSpPr>
          <p:spPr>
            <a:xfrm>
              <a:off x="2291675" y="2510686"/>
              <a:ext cx="3276966" cy="995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선행연구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프로젝트를 시작하기전 필요한 지식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75176D5-6703-4C33-BD4F-80BCEDCB954E}"/>
                </a:ext>
              </a:extLst>
            </p:cNvPr>
            <p:cNvSpPr/>
            <p:nvPr/>
          </p:nvSpPr>
          <p:spPr>
            <a:xfrm>
              <a:off x="1536892" y="2884929"/>
              <a:ext cx="524971" cy="479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02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635CA62-CAE9-4495-93EA-E8AC43752746}"/>
              </a:ext>
            </a:extLst>
          </p:cNvPr>
          <p:cNvGrpSpPr/>
          <p:nvPr/>
        </p:nvGrpSpPr>
        <p:grpSpPr>
          <a:xfrm>
            <a:off x="1457288" y="4298903"/>
            <a:ext cx="3894639" cy="972357"/>
            <a:chOff x="1457288" y="2470322"/>
            <a:chExt cx="4355191" cy="106608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53830E1-29D3-4738-89B8-4750981AA7B9}"/>
                </a:ext>
              </a:extLst>
            </p:cNvPr>
            <p:cNvGrpSpPr/>
            <p:nvPr/>
          </p:nvGrpSpPr>
          <p:grpSpPr>
            <a:xfrm>
              <a:off x="1457288" y="2470322"/>
              <a:ext cx="4355191" cy="1066085"/>
              <a:chOff x="1457288" y="2470322"/>
              <a:chExt cx="4355191" cy="1066085"/>
            </a:xfrm>
          </p:grpSpPr>
          <p:sp>
            <p:nvSpPr>
              <p:cNvPr id="71" name="모서리가 둥근 직사각형 23">
                <a:extLst>
                  <a:ext uri="{FF2B5EF4-FFF2-40B4-BE49-F238E27FC236}">
                    <a16:creationId xmlns:a16="http://schemas.microsoft.com/office/drawing/2014/main" id="{A9BA355F-5420-449E-BEC6-2E9F0C1A1DB6}"/>
                  </a:ext>
                </a:extLst>
              </p:cNvPr>
              <p:cNvSpPr/>
              <p:nvPr/>
            </p:nvSpPr>
            <p:spPr>
              <a:xfrm>
                <a:off x="1457288" y="2470322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999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양쪽 모서리가 둥근 사각형 24">
                <a:extLst>
                  <a:ext uri="{FF2B5EF4-FFF2-40B4-BE49-F238E27FC236}">
                    <a16:creationId xmlns:a16="http://schemas.microsoft.com/office/drawing/2014/main" id="{4F6A0941-D105-44D8-AD37-23E5955D2ACF}"/>
                  </a:ext>
                </a:extLst>
              </p:cNvPr>
              <p:cNvSpPr/>
              <p:nvPr/>
            </p:nvSpPr>
            <p:spPr>
              <a:xfrm rot="16200000" flipH="1">
                <a:off x="1223294" y="2711863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5477BB3-7986-4E4C-98DC-B9E637EDFB5E}"/>
                </a:ext>
              </a:extLst>
            </p:cNvPr>
            <p:cNvSpPr/>
            <p:nvPr/>
          </p:nvSpPr>
          <p:spPr>
            <a:xfrm>
              <a:off x="2291675" y="2510686"/>
              <a:ext cx="3276966" cy="995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프로젝트 개발내용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무엇을 개발하였는가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BEE4C9-4AFB-4CD6-A27B-820C5AC6CCD1}"/>
                </a:ext>
              </a:extLst>
            </p:cNvPr>
            <p:cNvSpPr/>
            <p:nvPr/>
          </p:nvSpPr>
          <p:spPr>
            <a:xfrm>
              <a:off x="1536892" y="2884929"/>
              <a:ext cx="524971" cy="479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03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9638906-BD17-49C0-90C6-CED949B539D4}"/>
              </a:ext>
            </a:extLst>
          </p:cNvPr>
          <p:cNvGrpSpPr/>
          <p:nvPr/>
        </p:nvGrpSpPr>
        <p:grpSpPr>
          <a:xfrm>
            <a:off x="5975501" y="2326228"/>
            <a:ext cx="3894640" cy="897255"/>
            <a:chOff x="1457288" y="2470322"/>
            <a:chExt cx="4355191" cy="106608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A3B009EB-E6F0-493F-AC5D-5777CCCB3E8E}"/>
                </a:ext>
              </a:extLst>
            </p:cNvPr>
            <p:cNvGrpSpPr/>
            <p:nvPr/>
          </p:nvGrpSpPr>
          <p:grpSpPr>
            <a:xfrm>
              <a:off x="1457288" y="2470322"/>
              <a:ext cx="4355191" cy="1066085"/>
              <a:chOff x="1457288" y="2470322"/>
              <a:chExt cx="4355191" cy="1066085"/>
            </a:xfrm>
          </p:grpSpPr>
          <p:sp>
            <p:nvSpPr>
              <p:cNvPr id="95" name="모서리가 둥근 직사각형 23">
                <a:extLst>
                  <a:ext uri="{FF2B5EF4-FFF2-40B4-BE49-F238E27FC236}">
                    <a16:creationId xmlns:a16="http://schemas.microsoft.com/office/drawing/2014/main" id="{3E684D1D-1855-4E4A-8D08-C6D63BACA215}"/>
                  </a:ext>
                </a:extLst>
              </p:cNvPr>
              <p:cNvSpPr/>
              <p:nvPr/>
            </p:nvSpPr>
            <p:spPr>
              <a:xfrm>
                <a:off x="1457288" y="2470322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999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양쪽 모서리가 둥근 사각형 24">
                <a:extLst>
                  <a:ext uri="{FF2B5EF4-FFF2-40B4-BE49-F238E27FC236}">
                    <a16:creationId xmlns:a16="http://schemas.microsoft.com/office/drawing/2014/main" id="{7794F333-BB48-4A97-A333-F0BBA3A6ECF3}"/>
                  </a:ext>
                </a:extLst>
              </p:cNvPr>
              <p:cNvSpPr/>
              <p:nvPr/>
            </p:nvSpPr>
            <p:spPr>
              <a:xfrm rot="16200000" flipH="1">
                <a:off x="1223294" y="2711863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9099D2B-93F9-4738-AEB1-1F8498606218}"/>
                </a:ext>
              </a:extLst>
            </p:cNvPr>
            <p:cNvSpPr/>
            <p:nvPr/>
          </p:nvSpPr>
          <p:spPr>
            <a:xfrm>
              <a:off x="2291675" y="2510686"/>
              <a:ext cx="3276966" cy="835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향후 계획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중간발표 이후 계획을 설명한다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EFADF65-CF93-42B4-AC4A-97FAEEE2E14F}"/>
                </a:ext>
              </a:extLst>
            </p:cNvPr>
            <p:cNvSpPr/>
            <p:nvPr/>
          </p:nvSpPr>
          <p:spPr>
            <a:xfrm>
              <a:off x="1536892" y="2884929"/>
              <a:ext cx="471802" cy="4022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04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CF47B8F-15D6-4141-BB95-81E8B4A537BC}"/>
              </a:ext>
            </a:extLst>
          </p:cNvPr>
          <p:cNvGrpSpPr/>
          <p:nvPr/>
        </p:nvGrpSpPr>
        <p:grpSpPr>
          <a:xfrm>
            <a:off x="5975500" y="3321922"/>
            <a:ext cx="3965827" cy="897256"/>
            <a:chOff x="1457288" y="2470322"/>
            <a:chExt cx="4434796" cy="1066085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65454D8-DF60-4D81-A257-3E04CAC6B67E}"/>
                </a:ext>
              </a:extLst>
            </p:cNvPr>
            <p:cNvGrpSpPr/>
            <p:nvPr/>
          </p:nvGrpSpPr>
          <p:grpSpPr>
            <a:xfrm>
              <a:off x="1457288" y="2470322"/>
              <a:ext cx="4355191" cy="1066085"/>
              <a:chOff x="1457288" y="2470322"/>
              <a:chExt cx="4355191" cy="1066085"/>
            </a:xfrm>
          </p:grpSpPr>
          <p:sp>
            <p:nvSpPr>
              <p:cNvPr id="101" name="모서리가 둥근 직사각형 23">
                <a:extLst>
                  <a:ext uri="{FF2B5EF4-FFF2-40B4-BE49-F238E27FC236}">
                    <a16:creationId xmlns:a16="http://schemas.microsoft.com/office/drawing/2014/main" id="{4286142D-BC04-466F-BC3D-A52BF5AB93EB}"/>
                  </a:ext>
                </a:extLst>
              </p:cNvPr>
              <p:cNvSpPr/>
              <p:nvPr/>
            </p:nvSpPr>
            <p:spPr>
              <a:xfrm>
                <a:off x="1457288" y="2470322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999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양쪽 모서리가 둥근 사각형 24">
                <a:extLst>
                  <a:ext uri="{FF2B5EF4-FFF2-40B4-BE49-F238E27FC236}">
                    <a16:creationId xmlns:a16="http://schemas.microsoft.com/office/drawing/2014/main" id="{FFF7B4E3-29BB-44BC-9A62-9160048EE73B}"/>
                  </a:ext>
                </a:extLst>
              </p:cNvPr>
              <p:cNvSpPr/>
              <p:nvPr/>
            </p:nvSpPr>
            <p:spPr>
              <a:xfrm rot="16200000" flipH="1">
                <a:off x="1223294" y="2711863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FD359B4-48F5-4128-8D84-887AC130D483}"/>
                </a:ext>
              </a:extLst>
            </p:cNvPr>
            <p:cNvSpPr/>
            <p:nvPr/>
          </p:nvSpPr>
          <p:spPr>
            <a:xfrm>
              <a:off x="2244784" y="2510686"/>
              <a:ext cx="3647300" cy="835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결과 및 토의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중간발표까지의 결과를 설명하고 토의해본다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FACB0B2-254F-4F41-8A08-B8B18DFFDCE1}"/>
                </a:ext>
              </a:extLst>
            </p:cNvPr>
            <p:cNvSpPr/>
            <p:nvPr/>
          </p:nvSpPr>
          <p:spPr>
            <a:xfrm>
              <a:off x="1536892" y="2884929"/>
              <a:ext cx="471802" cy="4022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05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49E2F32-31C0-4928-AF5C-D3B61934198F}"/>
              </a:ext>
            </a:extLst>
          </p:cNvPr>
          <p:cNvGrpSpPr/>
          <p:nvPr/>
        </p:nvGrpSpPr>
        <p:grpSpPr>
          <a:xfrm>
            <a:off x="5975500" y="4298904"/>
            <a:ext cx="3894639" cy="1016764"/>
            <a:chOff x="1457288" y="2470322"/>
            <a:chExt cx="4355191" cy="1114772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D97BB87-A6D7-495D-B52A-72DA0FB47CE2}"/>
                </a:ext>
              </a:extLst>
            </p:cNvPr>
            <p:cNvGrpSpPr/>
            <p:nvPr/>
          </p:nvGrpSpPr>
          <p:grpSpPr>
            <a:xfrm>
              <a:off x="1457288" y="2470322"/>
              <a:ext cx="4355191" cy="1066085"/>
              <a:chOff x="1457288" y="2470322"/>
              <a:chExt cx="4355191" cy="1066085"/>
            </a:xfrm>
          </p:grpSpPr>
          <p:sp>
            <p:nvSpPr>
              <p:cNvPr id="107" name="모서리가 둥근 직사각형 23">
                <a:extLst>
                  <a:ext uri="{FF2B5EF4-FFF2-40B4-BE49-F238E27FC236}">
                    <a16:creationId xmlns:a16="http://schemas.microsoft.com/office/drawing/2014/main" id="{1608FBC5-1C38-4FD2-9B45-3535A65CFD7F}"/>
                  </a:ext>
                </a:extLst>
              </p:cNvPr>
              <p:cNvSpPr/>
              <p:nvPr/>
            </p:nvSpPr>
            <p:spPr>
              <a:xfrm>
                <a:off x="1457288" y="2470322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999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양쪽 모서리가 둥근 사각형 24">
                <a:extLst>
                  <a:ext uri="{FF2B5EF4-FFF2-40B4-BE49-F238E27FC236}">
                    <a16:creationId xmlns:a16="http://schemas.microsoft.com/office/drawing/2014/main" id="{07F0CA7B-9869-4FDB-A527-BDCB2DA9D1D4}"/>
                  </a:ext>
                </a:extLst>
              </p:cNvPr>
              <p:cNvSpPr/>
              <p:nvPr/>
            </p:nvSpPr>
            <p:spPr>
              <a:xfrm rot="16200000" flipH="1">
                <a:off x="1223294" y="2711863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7DF4835-249E-4DC0-BD75-736150C6C45E}"/>
                </a:ext>
              </a:extLst>
            </p:cNvPr>
            <p:cNvSpPr/>
            <p:nvPr/>
          </p:nvSpPr>
          <p:spPr>
            <a:xfrm>
              <a:off x="2291675" y="2510686"/>
              <a:ext cx="3276966" cy="1074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참고 문헌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프로젝트를 진행하면서 도움을 받은 자료 공유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3D94AAB-586B-4A75-9EAC-24C373EF0242}"/>
                </a:ext>
              </a:extLst>
            </p:cNvPr>
            <p:cNvSpPr/>
            <p:nvPr/>
          </p:nvSpPr>
          <p:spPr>
            <a:xfrm>
              <a:off x="1536892" y="2884929"/>
              <a:ext cx="471802" cy="37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06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8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05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 및 토의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EAAF-40DE-4C77-8967-E9AB076A8080}"/>
              </a:ext>
            </a:extLst>
          </p:cNvPr>
          <p:cNvSpPr txBox="1"/>
          <p:nvPr/>
        </p:nvSpPr>
        <p:spPr>
          <a:xfrm>
            <a:off x="635000" y="1652612"/>
            <a:ext cx="92250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리뷰 </a:t>
            </a:r>
            <a:r>
              <a:rPr lang="en-US" altLang="ko-KR" dirty="0"/>
              <a:t>– </a:t>
            </a:r>
            <a:r>
              <a:rPr lang="ko-KR" altLang="en-US" dirty="0"/>
              <a:t>데이터 실시간 웹 스트리밍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라즈베리파이에서</a:t>
            </a:r>
            <a:r>
              <a:rPr lang="ko-KR" altLang="en-US" dirty="0"/>
              <a:t> 담당 영공에 대한 정보를 분석하고 구축한 </a:t>
            </a:r>
            <a:r>
              <a:rPr lang="en-US" altLang="ko-KR" dirty="0"/>
              <a:t>cloud </a:t>
            </a:r>
            <a:r>
              <a:rPr lang="ko-KR" altLang="en-US" dirty="0"/>
              <a:t>데이터베이스에 </a:t>
            </a:r>
            <a:endParaRPr lang="en-US" altLang="ko-KR" dirty="0"/>
          </a:p>
          <a:p>
            <a:r>
              <a:rPr lang="ko-KR" altLang="en-US" dirty="0"/>
              <a:t>데이터를 전송 웹에서 데이터를 실시간으로 모니터링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와 </a:t>
            </a:r>
            <a:r>
              <a:rPr lang="en-US" altLang="ko-KR" dirty="0" err="1"/>
              <a:t>firestore</a:t>
            </a:r>
            <a:r>
              <a:rPr lang="ko-KR" altLang="en-US" dirty="0"/>
              <a:t>중 가장 최신의 업그레이드된 </a:t>
            </a:r>
            <a:r>
              <a:rPr lang="en-US" altLang="ko-KR" dirty="0" err="1"/>
              <a:t>firestore</a:t>
            </a:r>
            <a:r>
              <a:rPr lang="ko-KR" altLang="en-US" dirty="0"/>
              <a:t>을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B8A4EE-FDEF-47BB-804A-88D8E19B2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2819400"/>
            <a:ext cx="2209800" cy="609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2477A8-097B-4217-9575-729E7C9411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93" y="5167715"/>
            <a:ext cx="1462148" cy="1516161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80EC8A44-A1C2-414B-AEE4-097F516898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8" t="5513" r="30703" b="26805"/>
          <a:stretch/>
        </p:blipFill>
        <p:spPr>
          <a:xfrm>
            <a:off x="4529386" y="4057650"/>
            <a:ext cx="1343254" cy="1323510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2B02E8DB-66CF-48C2-93C1-BD4F37A4A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17" y="4121372"/>
            <a:ext cx="938346" cy="938346"/>
          </a:xfrm>
          <a:prstGeom prst="rect">
            <a:avLst/>
          </a:prstGeom>
        </p:spPr>
      </p:pic>
      <p:pic>
        <p:nvPicPr>
          <p:cNvPr id="20" name="그림 19" descr="전자기기, 디스플레이, 모니터, 화면이(가) 표시된 사진&#10;&#10;자동 생성된 설명">
            <a:extLst>
              <a:ext uri="{FF2B5EF4-FFF2-40B4-BE49-F238E27FC236}">
                <a16:creationId xmlns:a16="http://schemas.microsoft.com/office/drawing/2014/main" id="{54601C85-51D2-4E81-A7AC-933DFD04E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531" y="4649861"/>
            <a:ext cx="2286000" cy="2000250"/>
          </a:xfrm>
          <a:prstGeom prst="rect">
            <a:avLst/>
          </a:prstGeom>
        </p:spPr>
      </p:pic>
      <p:sp>
        <p:nvSpPr>
          <p:cNvPr id="24" name="화살표: 굽음 23">
            <a:extLst>
              <a:ext uri="{FF2B5EF4-FFF2-40B4-BE49-F238E27FC236}">
                <a16:creationId xmlns:a16="http://schemas.microsoft.com/office/drawing/2014/main" id="{7624FC14-105C-498A-8AE7-4F2ABFE3CA1C}"/>
              </a:ext>
            </a:extLst>
          </p:cNvPr>
          <p:cNvSpPr/>
          <p:nvPr/>
        </p:nvSpPr>
        <p:spPr>
          <a:xfrm>
            <a:off x="2955160" y="4196482"/>
            <a:ext cx="1343254" cy="896515"/>
          </a:xfrm>
          <a:prstGeom prst="bentArrow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B6B3EDD-F1B3-475B-8D8F-0DADAA988F62}"/>
              </a:ext>
            </a:extLst>
          </p:cNvPr>
          <p:cNvSpPr/>
          <p:nvPr/>
        </p:nvSpPr>
        <p:spPr>
          <a:xfrm>
            <a:off x="5963157" y="4174481"/>
            <a:ext cx="1142717" cy="544924"/>
          </a:xfrm>
          <a:prstGeom prst="rightArrow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온라인 미디어 26" title="Drone object detecting ssd-mobilenetv2 firebase web and python and tensorflow">
            <a:hlinkClick r:id="" action="ppaction://media"/>
            <a:extLst>
              <a:ext uri="{FF2B5EF4-FFF2-40B4-BE49-F238E27FC236}">
                <a16:creationId xmlns:a16="http://schemas.microsoft.com/office/drawing/2014/main" id="{2DC12468-0C30-40C8-A76F-7927119570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953808" y="1011687"/>
            <a:ext cx="9380817" cy="54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05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 및 토의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EAAF-40DE-4C77-8967-E9AB076A8080}"/>
              </a:ext>
            </a:extLst>
          </p:cNvPr>
          <p:cNvSpPr txBox="1"/>
          <p:nvPr/>
        </p:nvSpPr>
        <p:spPr>
          <a:xfrm>
            <a:off x="635000" y="1652612"/>
            <a:ext cx="92250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리뷰 </a:t>
            </a:r>
            <a:r>
              <a:rPr lang="en-US" altLang="ko-KR" dirty="0"/>
              <a:t>– </a:t>
            </a:r>
            <a:r>
              <a:rPr lang="ko-KR" altLang="en-US" dirty="0"/>
              <a:t>실시간 </a:t>
            </a:r>
            <a:r>
              <a:rPr lang="ko-KR" altLang="en-US" dirty="0" err="1"/>
              <a:t>웹캠</a:t>
            </a:r>
            <a:r>
              <a:rPr lang="ko-KR" altLang="en-US" dirty="0"/>
              <a:t> 스트리밍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라즈베리파이에서</a:t>
            </a:r>
            <a:r>
              <a:rPr lang="ko-KR" altLang="en-US" dirty="0"/>
              <a:t> 담당 영공에 대한 시야를 사용자에게 실시간 전송 사용자가 영공에 대해 모니터링하고 즉각 반응을 가능하게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2477A8-097B-4217-9575-729E7C941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98" y="4330987"/>
            <a:ext cx="1462148" cy="1516161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2B02E8DB-66CF-48C2-93C1-BD4F37A4A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22" y="3284644"/>
            <a:ext cx="938346" cy="938346"/>
          </a:xfrm>
          <a:prstGeom prst="rect">
            <a:avLst/>
          </a:prstGeom>
        </p:spPr>
      </p:pic>
      <p:pic>
        <p:nvPicPr>
          <p:cNvPr id="20" name="그림 19" descr="전자기기, 디스플레이, 모니터, 화면이(가) 표시된 사진&#10;&#10;자동 생성된 설명">
            <a:extLst>
              <a:ext uri="{FF2B5EF4-FFF2-40B4-BE49-F238E27FC236}">
                <a16:creationId xmlns:a16="http://schemas.microsoft.com/office/drawing/2014/main" id="{54601C85-51D2-4E81-A7AC-933DFD04E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36" y="3813133"/>
            <a:ext cx="2286000" cy="2000250"/>
          </a:xfrm>
          <a:prstGeom prst="rect">
            <a:avLst/>
          </a:prstGeom>
        </p:spPr>
      </p:pic>
      <p:sp>
        <p:nvSpPr>
          <p:cNvPr id="24" name="화살표: 굽음 23">
            <a:extLst>
              <a:ext uri="{FF2B5EF4-FFF2-40B4-BE49-F238E27FC236}">
                <a16:creationId xmlns:a16="http://schemas.microsoft.com/office/drawing/2014/main" id="{7624FC14-105C-498A-8AE7-4F2ABFE3CA1C}"/>
              </a:ext>
            </a:extLst>
          </p:cNvPr>
          <p:cNvSpPr/>
          <p:nvPr/>
        </p:nvSpPr>
        <p:spPr>
          <a:xfrm>
            <a:off x="2341465" y="3359754"/>
            <a:ext cx="1343254" cy="896515"/>
          </a:xfrm>
          <a:prstGeom prst="bentArrow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B6B3EDD-F1B3-475B-8D8F-0DADAA988F62}"/>
              </a:ext>
            </a:extLst>
          </p:cNvPr>
          <p:cNvSpPr/>
          <p:nvPr/>
        </p:nvSpPr>
        <p:spPr>
          <a:xfrm>
            <a:off x="5349462" y="3337753"/>
            <a:ext cx="1142717" cy="544924"/>
          </a:xfrm>
          <a:prstGeom prst="rightArrow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90E9CFE1-B339-4CAD-BB4E-ECAD6AD0A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42" y="3078041"/>
            <a:ext cx="2751058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3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2520027" y="1356138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문제 </a:t>
            </a:r>
          </a:p>
        </p:txBody>
      </p:sp>
      <p:sp>
        <p:nvSpPr>
          <p:cNvPr id="81" name="사각형: 둥근 모서리 5">
            <a:extLst>
              <a:ext uri="{FF2B5EF4-FFF2-40B4-BE49-F238E27FC236}">
                <a16:creationId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8174702" y="1356137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해결방안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1B49E1-95DA-4896-BCF5-53469855EF3A}"/>
              </a:ext>
            </a:extLst>
          </p:cNvPr>
          <p:cNvSpPr/>
          <p:nvPr/>
        </p:nvSpPr>
        <p:spPr>
          <a:xfrm>
            <a:off x="5651500" y="2261010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A4DD1C-4839-45EA-9AAB-1A57C4104FAF}"/>
              </a:ext>
            </a:extLst>
          </p:cNvPr>
          <p:cNvSpPr txBox="1"/>
          <p:nvPr/>
        </p:nvSpPr>
        <p:spPr>
          <a:xfrm>
            <a:off x="7530139" y="2404289"/>
            <a:ext cx="2595778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Tensorflow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의 </a:t>
            </a: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tflite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파일은 안드로이드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ios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raspberry pi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등에서 </a:t>
            </a: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사용할수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있도록 하는 비교적 가벼운 </a:t>
            </a: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파일형태이며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ssd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– </a:t>
            </a: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mobilenet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을 통해 구현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4" name="Freeform 11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5965894" y="2433737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81AA36-28A4-4780-9C03-8801376B58C6}"/>
              </a:ext>
            </a:extLst>
          </p:cNvPr>
          <p:cNvSpPr/>
          <p:nvPr/>
        </p:nvSpPr>
        <p:spPr>
          <a:xfrm>
            <a:off x="5792069" y="2739742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63BEDA-1980-4F89-8B40-B0C9D33E8B87}"/>
              </a:ext>
            </a:extLst>
          </p:cNvPr>
          <p:cNvSpPr txBox="1"/>
          <p:nvPr/>
        </p:nvSpPr>
        <p:spPr>
          <a:xfrm>
            <a:off x="6574724" y="2520844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A489A01-A8A3-4115-95C6-DB2599CBEA70}"/>
              </a:ext>
            </a:extLst>
          </p:cNvPr>
          <p:cNvSpPr txBox="1"/>
          <p:nvPr/>
        </p:nvSpPr>
        <p:spPr>
          <a:xfrm>
            <a:off x="5146126" y="2523989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1985315" y="2452519"/>
            <a:ext cx="2595778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YOLOv3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를 이용하여 실시간 객체 탐지를 시도하였으나 낮은 컴퓨팅능력의 </a:t>
            </a: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라즈베리파이에서는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yolo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를 통해 실시간 객체 탐지가 불가능 했다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B9A7EDFD-5A47-4BDD-B115-894321B3C188}"/>
              </a:ext>
            </a:extLst>
          </p:cNvPr>
          <p:cNvSpPr/>
          <p:nvPr/>
        </p:nvSpPr>
        <p:spPr>
          <a:xfrm>
            <a:off x="5651500" y="3732643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A3621D7-FADB-47C7-854C-4BDBB088D7BA}"/>
              </a:ext>
            </a:extLst>
          </p:cNvPr>
          <p:cNvSpPr txBox="1"/>
          <p:nvPr/>
        </p:nvSpPr>
        <p:spPr>
          <a:xfrm>
            <a:off x="7547669" y="3856400"/>
            <a:ext cx="2595778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Google Coral </a:t>
            </a: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usb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acceleater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로 외부 </a:t>
            </a: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Edege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TPU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사용하여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Neural Network Model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의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Interface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수행시간을 </a:t>
            </a: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매우짧게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줄여준다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E12C2BA1-1DE4-48B4-8BF5-8EBA53100F4C}"/>
              </a:ext>
            </a:extLst>
          </p:cNvPr>
          <p:cNvSpPr>
            <a:spLocks noEditPoints="1"/>
          </p:cNvSpPr>
          <p:nvPr/>
        </p:nvSpPr>
        <p:spPr bwMode="auto">
          <a:xfrm>
            <a:off x="5965894" y="3905370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4C652D-C1E7-4DCC-9DF6-426145330D90}"/>
              </a:ext>
            </a:extLst>
          </p:cNvPr>
          <p:cNvSpPr/>
          <p:nvPr/>
        </p:nvSpPr>
        <p:spPr>
          <a:xfrm>
            <a:off x="5792069" y="4211375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5910E1B-32E4-4878-8CB7-59680D56EA13}"/>
              </a:ext>
            </a:extLst>
          </p:cNvPr>
          <p:cNvSpPr txBox="1"/>
          <p:nvPr/>
        </p:nvSpPr>
        <p:spPr>
          <a:xfrm>
            <a:off x="6574724" y="3992477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D2D81B-C3D5-4947-BD2F-DC1AC698AB24}"/>
              </a:ext>
            </a:extLst>
          </p:cNvPr>
          <p:cNvSpPr txBox="1"/>
          <p:nvPr/>
        </p:nvSpPr>
        <p:spPr>
          <a:xfrm>
            <a:off x="5146126" y="3995622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F44D20-4E22-4A9F-8F13-656F003464FE}"/>
              </a:ext>
            </a:extLst>
          </p:cNvPr>
          <p:cNvSpPr txBox="1"/>
          <p:nvPr/>
        </p:nvSpPr>
        <p:spPr>
          <a:xfrm>
            <a:off x="2264945" y="3922162"/>
            <a:ext cx="2124909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ssd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–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mobilenet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으로 </a:t>
            </a: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웹캠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실시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object </a:t>
            </a: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detec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를 시도하였으나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3~4FPS,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실시간으로 하기위해서는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FPS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가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20~30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은 나와야한다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81394AA3-E11A-4C94-A6FF-48D2B0223624}"/>
              </a:ext>
            </a:extLst>
          </p:cNvPr>
          <p:cNvSpPr/>
          <p:nvPr/>
        </p:nvSpPr>
        <p:spPr>
          <a:xfrm>
            <a:off x="5651500" y="5264065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0ECC92-C933-4D18-9F27-FD7AC64EAFE4}"/>
              </a:ext>
            </a:extLst>
          </p:cNvPr>
          <p:cNvSpPr txBox="1"/>
          <p:nvPr/>
        </p:nvSpPr>
        <p:spPr>
          <a:xfrm>
            <a:off x="7783104" y="5408759"/>
            <a:ext cx="2124909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Python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flask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마이크로 </a:t>
            </a: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웹프레임워크를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이용하여 구현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8" name="Freeform 11">
            <a:extLst>
              <a:ext uri="{FF2B5EF4-FFF2-40B4-BE49-F238E27FC236}">
                <a16:creationId xmlns:a16="http://schemas.microsoft.com/office/drawing/2014/main" id="{916FA2F4-3101-4624-A531-44F2F2EC92BC}"/>
              </a:ext>
            </a:extLst>
          </p:cNvPr>
          <p:cNvSpPr>
            <a:spLocks noEditPoints="1"/>
          </p:cNvSpPr>
          <p:nvPr/>
        </p:nvSpPr>
        <p:spPr bwMode="auto">
          <a:xfrm>
            <a:off x="5965894" y="5436792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F4B5172-3F4F-4074-B99C-822DE85B2544}"/>
              </a:ext>
            </a:extLst>
          </p:cNvPr>
          <p:cNvSpPr/>
          <p:nvPr/>
        </p:nvSpPr>
        <p:spPr>
          <a:xfrm>
            <a:off x="5792069" y="5742797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B35F13-1CB0-449C-A126-3FF4041721F3}"/>
              </a:ext>
            </a:extLst>
          </p:cNvPr>
          <p:cNvSpPr txBox="1"/>
          <p:nvPr/>
        </p:nvSpPr>
        <p:spPr>
          <a:xfrm>
            <a:off x="6574724" y="5523899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8F2F52D-7C49-4ED1-8446-50FD6994E8FB}"/>
              </a:ext>
            </a:extLst>
          </p:cNvPr>
          <p:cNvSpPr txBox="1"/>
          <p:nvPr/>
        </p:nvSpPr>
        <p:spPr>
          <a:xfrm>
            <a:off x="5146126" y="5527044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FC04DF-EFA0-4EDF-BC60-BAF6F8CDDA4E}"/>
              </a:ext>
            </a:extLst>
          </p:cNvPr>
          <p:cNvSpPr txBox="1"/>
          <p:nvPr/>
        </p:nvSpPr>
        <p:spPr>
          <a:xfrm>
            <a:off x="2264945" y="5453584"/>
            <a:ext cx="2124909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웹에서 실시간 영상 스트리밍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2264945" y="3425885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2292988" y="4935233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A701E-233C-4A67-A2D8-0FB9C5970A42}"/>
              </a:ext>
            </a:extLst>
          </p:cNvPr>
          <p:cNvSpPr txBox="1"/>
          <p:nvPr/>
        </p:nvSpPr>
        <p:spPr>
          <a:xfrm>
            <a:off x="4785507" y="976418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05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 및 토의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41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1" name="사각형: 둥근 모서리 5">
            <a:extLst>
              <a:ext uri="{FF2B5EF4-FFF2-40B4-BE49-F238E27FC236}">
                <a16:creationId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240354" y="95344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참고문헌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635000" y="1598424"/>
            <a:ext cx="11067005" cy="576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>
            <a:off x="534570" y="3722718"/>
            <a:ext cx="1098224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64AF5A-2C1D-4DA8-9AA1-0A0845635A4E}"/>
              </a:ext>
            </a:extLst>
          </p:cNvPr>
          <p:cNvSpPr txBox="1"/>
          <p:nvPr/>
        </p:nvSpPr>
        <p:spPr>
          <a:xfrm>
            <a:off x="635000" y="1670861"/>
            <a:ext cx="1087118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Yolov3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2"/>
              </a:rPr>
              <a:t>https://pjreddie.com/darknet/yolo/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MobileNet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http://openresearch.ai/t/mobilenets-efficient-convolutional-neural-networks-for-mobile-vision-applications/20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Flask webcam streaming </a:t>
            </a:r>
          </a:p>
          <a:p>
            <a:r>
              <a:rPr lang="en-US" altLang="ko-KR" sz="1600" dirty="0">
                <a:hlinkClick r:id="rId4"/>
              </a:rPr>
              <a:t>https://blog.miguelgrinberg.com/post/video-streaming-with-flask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Create </a:t>
            </a:r>
            <a:r>
              <a:rPr lang="en-US" altLang="ko-KR" sz="1600" dirty="0" err="1"/>
              <a:t>Firestore</a:t>
            </a:r>
            <a:r>
              <a:rPr lang="en-US" altLang="ko-KR" sz="1600" dirty="0"/>
              <a:t> Database </a:t>
            </a:r>
          </a:p>
          <a:p>
            <a:r>
              <a:rPr lang="en-US" altLang="ko-KR" sz="1600" dirty="0">
                <a:hlinkClick r:id="rId5"/>
              </a:rPr>
              <a:t>https://www.youtube.com/watch?list=PLl-K7zZEsYLmnJ_FpMOZgyg6XcIGBu2OX&amp;v=2Vf1D-rUMwE&amp;feature=emb_logo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Google Coral </a:t>
            </a:r>
            <a:r>
              <a:rPr lang="en-US" altLang="ko-KR" sz="1600" dirty="0" err="1"/>
              <a:t>usb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accelater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https://geeksvoyage.com/pi%20news/news-google-coral/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Opencv</a:t>
            </a:r>
            <a:r>
              <a:rPr lang="ko-KR" altLang="en-US" sz="1600" dirty="0"/>
              <a:t> </a:t>
            </a:r>
            <a:r>
              <a:rPr lang="en-US" altLang="ko-KR" sz="1600" dirty="0"/>
              <a:t>–python</a:t>
            </a:r>
          </a:p>
          <a:p>
            <a:r>
              <a:rPr lang="en-US" altLang="ko-KR" sz="1600" dirty="0">
                <a:hlinkClick r:id="rId7"/>
              </a:rPr>
              <a:t>https://m.blog.naver.com/samsjang/220498694383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0454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00 </a:t>
            </a: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드론의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위협</a:t>
            </a:r>
            <a:endParaRPr lang="ko-KR" altLang="en-US" dirty="0"/>
          </a:p>
        </p:txBody>
      </p:sp>
      <p:sp>
        <p:nvSpPr>
          <p:cNvPr id="43" name="모서리가 둥근 직사각형 7">
            <a:extLst>
              <a:ext uri="{FF2B5EF4-FFF2-40B4-BE49-F238E27FC236}">
                <a16:creationId xmlns:a16="http://schemas.microsoft.com/office/drawing/2014/main" id="{C8285748-75D5-4C9E-ADAC-733ADC0BE7C6}"/>
              </a:ext>
            </a:extLst>
          </p:cNvPr>
          <p:cNvSpPr/>
          <p:nvPr/>
        </p:nvSpPr>
        <p:spPr>
          <a:xfrm>
            <a:off x="227389" y="1487666"/>
            <a:ext cx="3787252" cy="4877621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모서리가 둥근 직사각형 7">
            <a:extLst>
              <a:ext uri="{FF2B5EF4-FFF2-40B4-BE49-F238E27FC236}">
                <a16:creationId xmlns:a16="http://schemas.microsoft.com/office/drawing/2014/main" id="{DEE502C5-984D-4AB2-9E68-C8048BB0FC8D}"/>
              </a:ext>
            </a:extLst>
          </p:cNvPr>
          <p:cNvSpPr/>
          <p:nvPr/>
        </p:nvSpPr>
        <p:spPr>
          <a:xfrm>
            <a:off x="4243498" y="1487666"/>
            <a:ext cx="3787252" cy="4877621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D22A33A-0373-4BA1-A2E7-849720206FD3}"/>
              </a:ext>
            </a:extLst>
          </p:cNvPr>
          <p:cNvGrpSpPr/>
          <p:nvPr/>
        </p:nvGrpSpPr>
        <p:grpSpPr>
          <a:xfrm>
            <a:off x="4229293" y="5443652"/>
            <a:ext cx="3787252" cy="982312"/>
            <a:chOff x="1702841" y="4179470"/>
            <a:chExt cx="2609850" cy="521765"/>
          </a:xfrm>
        </p:grpSpPr>
        <p:sp>
          <p:nvSpPr>
            <p:cNvPr id="75" name="도넛 11">
              <a:extLst>
                <a:ext uri="{FF2B5EF4-FFF2-40B4-BE49-F238E27FC236}">
                  <a16:creationId xmlns:a16="http://schemas.microsoft.com/office/drawing/2014/main" id="{5137DF99-81AE-4D2C-98C1-10C9E3C3CCEA}"/>
                </a:ext>
              </a:extLst>
            </p:cNvPr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자유형 20">
              <a:extLst>
                <a:ext uri="{FF2B5EF4-FFF2-40B4-BE49-F238E27FC236}">
                  <a16:creationId xmlns:a16="http://schemas.microsoft.com/office/drawing/2014/main" id="{2D7D2C8A-85C4-4307-97F5-DD4677902480}"/>
                </a:ext>
              </a:extLst>
            </p:cNvPr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도넛 21">
              <a:extLst>
                <a:ext uri="{FF2B5EF4-FFF2-40B4-BE49-F238E27FC236}">
                  <a16:creationId xmlns:a16="http://schemas.microsoft.com/office/drawing/2014/main" id="{8A460AB2-8EFE-484E-8EAF-AE4669D8A83E}"/>
                </a:ext>
              </a:extLst>
            </p:cNvPr>
            <p:cNvSpPr/>
            <p:nvPr/>
          </p:nvSpPr>
          <p:spPr>
            <a:xfrm>
              <a:off x="2172152" y="4245658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양쪽 모서리가 둥근 사각형 8">
              <a:extLst>
                <a:ext uri="{FF2B5EF4-FFF2-40B4-BE49-F238E27FC236}">
                  <a16:creationId xmlns:a16="http://schemas.microsoft.com/office/drawing/2014/main" id="{926BFD48-4CB7-42EB-AF49-0B3E5B272615}"/>
                </a:ext>
              </a:extLst>
            </p:cNvPr>
            <p:cNvSpPr/>
            <p:nvPr/>
          </p:nvSpPr>
          <p:spPr>
            <a:xfrm>
              <a:off x="1702841" y="4179470"/>
              <a:ext cx="2609850" cy="521765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2018</a:t>
              </a:r>
              <a:r>
                <a:rPr lang="ko-KR" altLang="en-US" sz="1600" b="1" dirty="0">
                  <a:solidFill>
                    <a:prstClr val="white"/>
                  </a:solidFill>
                </a:rPr>
                <a:t>년 </a:t>
              </a:r>
              <a:r>
                <a:rPr lang="en-US" altLang="ko-KR" sz="1600" b="1" dirty="0">
                  <a:solidFill>
                    <a:prstClr val="white"/>
                  </a:solidFill>
                </a:rPr>
                <a:t>8</a:t>
              </a:r>
              <a:r>
                <a:rPr lang="ko-KR" altLang="en-US" sz="1600" b="1" dirty="0">
                  <a:solidFill>
                    <a:prstClr val="white"/>
                  </a:solidFill>
                </a:rPr>
                <a:t>월 베네수엘라 대통령 연설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80" name="모서리가 둥근 직사각형 7">
            <a:extLst>
              <a:ext uri="{FF2B5EF4-FFF2-40B4-BE49-F238E27FC236}">
                <a16:creationId xmlns:a16="http://schemas.microsoft.com/office/drawing/2014/main" id="{B32F5702-BB78-4A95-A95E-C4751978679F}"/>
              </a:ext>
            </a:extLst>
          </p:cNvPr>
          <p:cNvSpPr/>
          <p:nvPr/>
        </p:nvSpPr>
        <p:spPr>
          <a:xfrm>
            <a:off x="8259607" y="1487666"/>
            <a:ext cx="3787252" cy="4877621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8" name="내용 개체 틀 8" descr="표지판, 실외, 거리, 장대이(가) 표시된 사진&#10;&#10;자동 생성된 설명">
            <a:extLst>
              <a:ext uri="{FF2B5EF4-FFF2-40B4-BE49-F238E27FC236}">
                <a16:creationId xmlns:a16="http://schemas.microsoft.com/office/drawing/2014/main" id="{D158F000-C2C6-4BFF-90FB-DCD466C4F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8" y="1606209"/>
            <a:ext cx="3749261" cy="3784154"/>
          </a:xfrm>
        </p:spPr>
      </p:pic>
      <p:pic>
        <p:nvPicPr>
          <p:cNvPr id="89" name="그림 88" descr="사람, 남자, 정장, 넥타이이(가) 표시된 사진&#10;&#10;자동 생성된 설명">
            <a:extLst>
              <a:ext uri="{FF2B5EF4-FFF2-40B4-BE49-F238E27FC236}">
                <a16:creationId xmlns:a16="http://schemas.microsoft.com/office/drawing/2014/main" id="{746B0EAD-F4E3-49ED-A215-71917E3C0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65" y="1631399"/>
            <a:ext cx="3704518" cy="3700885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0D33C66D-15D6-4CF3-B333-BF70FD30F894}"/>
              </a:ext>
            </a:extLst>
          </p:cNvPr>
          <p:cNvGrpSpPr/>
          <p:nvPr/>
        </p:nvGrpSpPr>
        <p:grpSpPr>
          <a:xfrm>
            <a:off x="227389" y="5448252"/>
            <a:ext cx="3787252" cy="927861"/>
            <a:chOff x="1712630" y="4152991"/>
            <a:chExt cx="2609850" cy="521765"/>
          </a:xfrm>
        </p:grpSpPr>
        <p:sp>
          <p:nvSpPr>
            <p:cNvPr id="46" name="도넛 11">
              <a:extLst>
                <a:ext uri="{FF2B5EF4-FFF2-40B4-BE49-F238E27FC236}">
                  <a16:creationId xmlns:a16="http://schemas.microsoft.com/office/drawing/2014/main" id="{4652C37B-0B4B-420F-9317-10A479956AC0}"/>
                </a:ext>
              </a:extLst>
            </p:cNvPr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막힌 원호 46">
              <a:extLst>
                <a:ext uri="{FF2B5EF4-FFF2-40B4-BE49-F238E27FC236}">
                  <a16:creationId xmlns:a16="http://schemas.microsoft.com/office/drawing/2014/main" id="{923F198C-CE53-411A-B263-39F1DDED3604}"/>
                </a:ext>
              </a:extLst>
            </p:cNvPr>
            <p:cNvSpPr/>
            <p:nvPr/>
          </p:nvSpPr>
          <p:spPr>
            <a:xfrm>
              <a:off x="1914403" y="4252864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7CEB4E2-32BC-4DBF-AAB0-F48F38FE47F8}"/>
                </a:ext>
              </a:extLst>
            </p:cNvPr>
            <p:cNvSpPr/>
            <p:nvPr/>
          </p:nvSpPr>
          <p:spPr>
            <a:xfrm>
              <a:off x="2004524" y="4363161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자유형 20">
              <a:extLst>
                <a:ext uri="{FF2B5EF4-FFF2-40B4-BE49-F238E27FC236}">
                  <a16:creationId xmlns:a16="http://schemas.microsoft.com/office/drawing/2014/main" id="{9AD1D0F7-C5BD-4E65-8426-0DF7D5BB1023}"/>
                </a:ext>
              </a:extLst>
            </p:cNvPr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도넛 21">
              <a:extLst>
                <a:ext uri="{FF2B5EF4-FFF2-40B4-BE49-F238E27FC236}">
                  <a16:creationId xmlns:a16="http://schemas.microsoft.com/office/drawing/2014/main" id="{C90A32A8-891D-42AC-B59E-41B87561F2FE}"/>
                </a:ext>
              </a:extLst>
            </p:cNvPr>
            <p:cNvSpPr/>
            <p:nvPr/>
          </p:nvSpPr>
          <p:spPr>
            <a:xfrm>
              <a:off x="2172152" y="4245658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양쪽 모서리가 둥근 사각형 8">
              <a:extLst>
                <a:ext uri="{FF2B5EF4-FFF2-40B4-BE49-F238E27FC236}">
                  <a16:creationId xmlns:a16="http://schemas.microsoft.com/office/drawing/2014/main" id="{22F3D36D-CCA2-4E12-899A-816528EB88DF}"/>
                </a:ext>
              </a:extLst>
            </p:cNvPr>
            <p:cNvSpPr/>
            <p:nvPr/>
          </p:nvSpPr>
          <p:spPr>
            <a:xfrm>
              <a:off x="1712630" y="4152991"/>
              <a:ext cx="2609850" cy="521765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2019</a:t>
              </a:r>
              <a:r>
                <a:rPr lang="ko-KR" altLang="en-US" sz="1600" b="1" dirty="0">
                  <a:solidFill>
                    <a:prstClr val="white"/>
                  </a:solidFill>
                </a:rPr>
                <a:t>년 </a:t>
              </a:r>
              <a:r>
                <a:rPr lang="en-US" altLang="ko-KR" sz="1600" b="1" dirty="0">
                  <a:solidFill>
                    <a:prstClr val="white"/>
                  </a:solidFill>
                </a:rPr>
                <a:t>9</a:t>
              </a:r>
              <a:r>
                <a:rPr lang="ko-KR" altLang="en-US" sz="1600" b="1" dirty="0">
                  <a:solidFill>
                    <a:prstClr val="white"/>
                  </a:solidFill>
                </a:rPr>
                <a:t>월 이란 드론 테러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2C7EA12-5B34-4C73-A77D-72226521E0CE}"/>
              </a:ext>
            </a:extLst>
          </p:cNvPr>
          <p:cNvGrpSpPr/>
          <p:nvPr/>
        </p:nvGrpSpPr>
        <p:grpSpPr>
          <a:xfrm>
            <a:off x="8259607" y="5393801"/>
            <a:ext cx="3787252" cy="982312"/>
            <a:chOff x="1712630" y="4152991"/>
            <a:chExt cx="2609850" cy="521765"/>
          </a:xfrm>
        </p:grpSpPr>
        <p:sp>
          <p:nvSpPr>
            <p:cNvPr id="83" name="도넛 11">
              <a:extLst>
                <a:ext uri="{FF2B5EF4-FFF2-40B4-BE49-F238E27FC236}">
                  <a16:creationId xmlns:a16="http://schemas.microsoft.com/office/drawing/2014/main" id="{EF66CC37-5623-4244-8C11-860F62D4A42B}"/>
                </a:ext>
              </a:extLst>
            </p:cNvPr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막힌 원호 83">
              <a:extLst>
                <a:ext uri="{FF2B5EF4-FFF2-40B4-BE49-F238E27FC236}">
                  <a16:creationId xmlns:a16="http://schemas.microsoft.com/office/drawing/2014/main" id="{5BDAB664-1854-408B-9E12-2B3C284283C8}"/>
                </a:ext>
              </a:extLst>
            </p:cNvPr>
            <p:cNvSpPr/>
            <p:nvPr/>
          </p:nvSpPr>
          <p:spPr>
            <a:xfrm>
              <a:off x="1914403" y="4252864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86C80FF-D996-42C5-A5CB-B99B354A8AE6}"/>
                </a:ext>
              </a:extLst>
            </p:cNvPr>
            <p:cNvSpPr/>
            <p:nvPr/>
          </p:nvSpPr>
          <p:spPr>
            <a:xfrm>
              <a:off x="2004524" y="4363161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자유형 20">
              <a:extLst>
                <a:ext uri="{FF2B5EF4-FFF2-40B4-BE49-F238E27FC236}">
                  <a16:creationId xmlns:a16="http://schemas.microsoft.com/office/drawing/2014/main" id="{6514BA63-187C-470C-BC84-FB8BE5420749}"/>
                </a:ext>
              </a:extLst>
            </p:cNvPr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도넛 21">
              <a:extLst>
                <a:ext uri="{FF2B5EF4-FFF2-40B4-BE49-F238E27FC236}">
                  <a16:creationId xmlns:a16="http://schemas.microsoft.com/office/drawing/2014/main" id="{3FA8B473-3553-44C0-B4E6-70087FBE92AB}"/>
                </a:ext>
              </a:extLst>
            </p:cNvPr>
            <p:cNvSpPr/>
            <p:nvPr/>
          </p:nvSpPr>
          <p:spPr>
            <a:xfrm>
              <a:off x="2172152" y="4245658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양쪽 모서리가 둥근 사각형 8">
              <a:extLst>
                <a:ext uri="{FF2B5EF4-FFF2-40B4-BE49-F238E27FC236}">
                  <a16:creationId xmlns:a16="http://schemas.microsoft.com/office/drawing/2014/main" id="{F16FB9AE-118D-4E26-9BBA-D716B0891D96}"/>
                </a:ext>
              </a:extLst>
            </p:cNvPr>
            <p:cNvSpPr/>
            <p:nvPr/>
          </p:nvSpPr>
          <p:spPr>
            <a:xfrm>
              <a:off x="1712630" y="4152991"/>
              <a:ext cx="2609850" cy="521765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2018</a:t>
              </a:r>
              <a:r>
                <a:rPr lang="ko-KR" altLang="en-US" sz="1600" b="1" dirty="0">
                  <a:solidFill>
                    <a:prstClr val="white"/>
                  </a:solidFill>
                </a:rPr>
                <a:t>년 </a:t>
              </a:r>
              <a:r>
                <a:rPr lang="en-US" altLang="ko-KR" sz="1600" b="1" dirty="0">
                  <a:solidFill>
                    <a:prstClr val="white"/>
                  </a:solidFill>
                </a:rPr>
                <a:t>12</a:t>
              </a:r>
              <a:r>
                <a:rPr lang="ko-KR" altLang="en-US" sz="1600" b="1" dirty="0">
                  <a:solidFill>
                    <a:prstClr val="white"/>
                  </a:solidFill>
                </a:rPr>
                <a:t>월 </a:t>
              </a:r>
              <a:r>
                <a:rPr lang="ko-KR" altLang="en-US" sz="1600" b="1" dirty="0" err="1">
                  <a:solidFill>
                    <a:prstClr val="white"/>
                  </a:solidFill>
                </a:rPr>
                <a:t>게트윅공항</a:t>
              </a:r>
              <a:r>
                <a:rPr lang="ko-KR" altLang="en-US" sz="1600" b="1" dirty="0">
                  <a:solidFill>
                    <a:prstClr val="white"/>
                  </a:solidFill>
                </a:rPr>
                <a:t> 마비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사람, 실내, 여자, 전면이(가) 표시된 사진&#10;&#10;자동 생성된 설명">
            <a:extLst>
              <a:ext uri="{FF2B5EF4-FFF2-40B4-BE49-F238E27FC236}">
                <a16:creationId xmlns:a16="http://schemas.microsoft.com/office/drawing/2014/main" id="{AAEDF2E7-C602-42EF-AF13-D55E7AA028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/>
          <a:stretch/>
        </p:blipFill>
        <p:spPr>
          <a:xfrm>
            <a:off x="8296946" y="1755972"/>
            <a:ext cx="3630326" cy="3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3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목적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1CA3D1-10A0-417C-969D-0C4BBD5642DD}"/>
              </a:ext>
            </a:extLst>
          </p:cNvPr>
          <p:cNvGrpSpPr/>
          <p:nvPr/>
        </p:nvGrpSpPr>
        <p:grpSpPr>
          <a:xfrm>
            <a:off x="768350" y="1713197"/>
            <a:ext cx="1398230" cy="889000"/>
            <a:chOff x="768350" y="1713197"/>
            <a:chExt cx="1398230" cy="8890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590956-85D8-4022-8BDC-BAD82081584E}"/>
                </a:ext>
              </a:extLst>
            </p:cNvPr>
            <p:cNvGrpSpPr/>
            <p:nvPr/>
          </p:nvGrpSpPr>
          <p:grpSpPr>
            <a:xfrm>
              <a:off x="768350" y="1713197"/>
              <a:ext cx="1398230" cy="889000"/>
              <a:chOff x="5651500" y="2261010"/>
              <a:chExt cx="1398230" cy="889000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7120D48-4341-427E-B353-B78763A8946D}"/>
                  </a:ext>
                </a:extLst>
              </p:cNvPr>
              <p:cNvSpPr/>
              <p:nvPr/>
            </p:nvSpPr>
            <p:spPr>
              <a:xfrm>
                <a:off x="5651500" y="2261010"/>
                <a:ext cx="889000" cy="889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861007C2-3DD7-4DB6-8ED1-F565D981D2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94" y="2433737"/>
                <a:ext cx="297256" cy="364946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5B7137-295F-4A58-899F-15450389BBD0}"/>
                  </a:ext>
                </a:extLst>
              </p:cNvPr>
              <p:cNvSpPr txBox="1"/>
              <p:nvPr/>
            </p:nvSpPr>
            <p:spPr>
              <a:xfrm>
                <a:off x="6574724" y="2520844"/>
                <a:ext cx="47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▶</a:t>
                </a: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862252F-DFAC-4692-8245-787DDF9CBD7B}"/>
                </a:ext>
              </a:extLst>
            </p:cNvPr>
            <p:cNvSpPr/>
            <p:nvPr/>
          </p:nvSpPr>
          <p:spPr>
            <a:xfrm>
              <a:off x="924094" y="2202538"/>
              <a:ext cx="607859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1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BB7713-4AEA-4422-8D65-678919E8EDE1}"/>
              </a:ext>
            </a:extLst>
          </p:cNvPr>
          <p:cNvGrpSpPr/>
          <p:nvPr/>
        </p:nvGrpSpPr>
        <p:grpSpPr>
          <a:xfrm>
            <a:off x="768350" y="2684332"/>
            <a:ext cx="1398230" cy="889000"/>
            <a:chOff x="768350" y="2684332"/>
            <a:chExt cx="1398230" cy="88900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461C824-10EB-4DB3-9F0E-B935EA825645}"/>
                </a:ext>
              </a:extLst>
            </p:cNvPr>
            <p:cNvGrpSpPr/>
            <p:nvPr/>
          </p:nvGrpSpPr>
          <p:grpSpPr>
            <a:xfrm>
              <a:off x="768350" y="2684332"/>
              <a:ext cx="1398230" cy="889000"/>
              <a:chOff x="5651500" y="2261010"/>
              <a:chExt cx="1398230" cy="88900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D0BD6F9-D224-4E48-AECC-367B378A4654}"/>
                  </a:ext>
                </a:extLst>
              </p:cNvPr>
              <p:cNvSpPr/>
              <p:nvPr/>
            </p:nvSpPr>
            <p:spPr>
              <a:xfrm>
                <a:off x="5651500" y="2261010"/>
                <a:ext cx="889000" cy="889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11">
                <a:extLst>
                  <a:ext uri="{FF2B5EF4-FFF2-40B4-BE49-F238E27FC236}">
                    <a16:creationId xmlns:a16="http://schemas.microsoft.com/office/drawing/2014/main" id="{26A53A30-EB3A-4ECD-9AD4-3AE0BE64AE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94" y="2433737"/>
                <a:ext cx="297256" cy="364946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0531F3-C75F-4810-908D-7E30AC4202DE}"/>
                  </a:ext>
                </a:extLst>
              </p:cNvPr>
              <p:cNvSpPr txBox="1"/>
              <p:nvPr/>
            </p:nvSpPr>
            <p:spPr>
              <a:xfrm>
                <a:off x="6574724" y="2520844"/>
                <a:ext cx="47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▶</a:t>
                </a: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7DD6663-4472-40DD-8B24-FC2E08635DE0}"/>
                </a:ext>
              </a:extLst>
            </p:cNvPr>
            <p:cNvSpPr/>
            <p:nvPr/>
          </p:nvSpPr>
          <p:spPr>
            <a:xfrm>
              <a:off x="924094" y="3173673"/>
              <a:ext cx="607859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1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0CB289-4500-4ED4-918B-BB90CB2E7BFB}"/>
              </a:ext>
            </a:extLst>
          </p:cNvPr>
          <p:cNvGrpSpPr/>
          <p:nvPr/>
        </p:nvGrpSpPr>
        <p:grpSpPr>
          <a:xfrm>
            <a:off x="768350" y="3699637"/>
            <a:ext cx="1398230" cy="889000"/>
            <a:chOff x="768350" y="3699637"/>
            <a:chExt cx="1398230" cy="8890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AF26A4B-9E9E-49EC-9C5D-6293640F5E2B}"/>
                </a:ext>
              </a:extLst>
            </p:cNvPr>
            <p:cNvGrpSpPr/>
            <p:nvPr/>
          </p:nvGrpSpPr>
          <p:grpSpPr>
            <a:xfrm>
              <a:off x="768350" y="3699637"/>
              <a:ext cx="1398230" cy="889000"/>
              <a:chOff x="5651500" y="2261010"/>
              <a:chExt cx="1398230" cy="889000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9180385-B56D-45A4-AC9B-E87C2394BF49}"/>
                  </a:ext>
                </a:extLst>
              </p:cNvPr>
              <p:cNvSpPr/>
              <p:nvPr/>
            </p:nvSpPr>
            <p:spPr>
              <a:xfrm>
                <a:off x="5651500" y="2261010"/>
                <a:ext cx="889000" cy="889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11">
                <a:extLst>
                  <a:ext uri="{FF2B5EF4-FFF2-40B4-BE49-F238E27FC236}">
                    <a16:creationId xmlns:a16="http://schemas.microsoft.com/office/drawing/2014/main" id="{F18AC53F-8789-4EA3-85DD-808B1FC01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94" y="2433737"/>
                <a:ext cx="297256" cy="364946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AA6E436-073C-4C2B-8034-692D12A5C753}"/>
                  </a:ext>
                </a:extLst>
              </p:cNvPr>
              <p:cNvSpPr txBox="1"/>
              <p:nvPr/>
            </p:nvSpPr>
            <p:spPr>
              <a:xfrm>
                <a:off x="6574724" y="2520844"/>
                <a:ext cx="47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▶</a:t>
                </a: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86ECC5D-4494-4DB1-BC51-372B666F6B0F}"/>
                </a:ext>
              </a:extLst>
            </p:cNvPr>
            <p:cNvSpPr/>
            <p:nvPr/>
          </p:nvSpPr>
          <p:spPr>
            <a:xfrm>
              <a:off x="924094" y="4188978"/>
              <a:ext cx="607859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1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111A596-B2C7-405C-9EDB-949D2B12937F}"/>
              </a:ext>
            </a:extLst>
          </p:cNvPr>
          <p:cNvGrpSpPr/>
          <p:nvPr/>
        </p:nvGrpSpPr>
        <p:grpSpPr>
          <a:xfrm>
            <a:off x="757991" y="4734689"/>
            <a:ext cx="1398230" cy="889000"/>
            <a:chOff x="757991" y="4734689"/>
            <a:chExt cx="1398230" cy="88900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752B335-B3A8-4881-BF70-E93948B5A1AD}"/>
                </a:ext>
              </a:extLst>
            </p:cNvPr>
            <p:cNvGrpSpPr/>
            <p:nvPr/>
          </p:nvGrpSpPr>
          <p:grpSpPr>
            <a:xfrm>
              <a:off x="757991" y="4734689"/>
              <a:ext cx="1398230" cy="889000"/>
              <a:chOff x="5651500" y="2261010"/>
              <a:chExt cx="1398230" cy="88900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E49C1209-1049-4C0B-8BB0-CA02C6EBECA9}"/>
                  </a:ext>
                </a:extLst>
              </p:cNvPr>
              <p:cNvSpPr/>
              <p:nvPr/>
            </p:nvSpPr>
            <p:spPr>
              <a:xfrm>
                <a:off x="5651500" y="2261010"/>
                <a:ext cx="889000" cy="889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11">
                <a:extLst>
                  <a:ext uri="{FF2B5EF4-FFF2-40B4-BE49-F238E27FC236}">
                    <a16:creationId xmlns:a16="http://schemas.microsoft.com/office/drawing/2014/main" id="{9690AA32-087E-4D25-9D1A-9953774A1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94" y="2433737"/>
                <a:ext cx="297256" cy="364946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6BECCE-BB32-449D-8CE9-5A6AB0592603}"/>
                  </a:ext>
                </a:extLst>
              </p:cNvPr>
              <p:cNvSpPr txBox="1"/>
              <p:nvPr/>
            </p:nvSpPr>
            <p:spPr>
              <a:xfrm>
                <a:off x="6574724" y="2520844"/>
                <a:ext cx="47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▶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142249E-0525-41D1-B3EF-00D23324483B}"/>
                </a:ext>
              </a:extLst>
            </p:cNvPr>
            <p:cNvSpPr/>
            <p:nvPr/>
          </p:nvSpPr>
          <p:spPr>
            <a:xfrm>
              <a:off x="913735" y="5224030"/>
              <a:ext cx="607859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2B2986D-3CAD-48B3-B667-8B5E11378BEE}"/>
              </a:ext>
            </a:extLst>
          </p:cNvPr>
          <p:cNvSpPr txBox="1"/>
          <p:nvPr/>
        </p:nvSpPr>
        <p:spPr>
          <a:xfrm>
            <a:off x="2130184" y="1965457"/>
            <a:ext cx="33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드론 사업 지원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171EB5-3766-4C9C-82F7-C82B8457E622}"/>
              </a:ext>
            </a:extLst>
          </p:cNvPr>
          <p:cNvSpPr txBox="1"/>
          <p:nvPr/>
        </p:nvSpPr>
        <p:spPr>
          <a:xfrm>
            <a:off x="2130184" y="2889537"/>
            <a:ext cx="33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드론기술</a:t>
            </a:r>
            <a:r>
              <a:rPr lang="ko-KR" altLang="en-US" dirty="0"/>
              <a:t> 발전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B6D80-68F9-4D5F-A07E-396C7A396046}"/>
              </a:ext>
            </a:extLst>
          </p:cNvPr>
          <p:cNvSpPr txBox="1"/>
          <p:nvPr/>
        </p:nvSpPr>
        <p:spPr>
          <a:xfrm>
            <a:off x="2130184" y="3955924"/>
            <a:ext cx="33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드론 기술 발전에 따른 위협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C08E5D-859E-44F1-AF8F-EFF09B424821}"/>
              </a:ext>
            </a:extLst>
          </p:cNvPr>
          <p:cNvSpPr txBox="1"/>
          <p:nvPr/>
        </p:nvSpPr>
        <p:spPr>
          <a:xfrm>
            <a:off x="2130183" y="5021439"/>
            <a:ext cx="4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드론으로부터 방어하는 기술 및 시스템 필요</a:t>
            </a:r>
          </a:p>
        </p:txBody>
      </p:sp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4F5127CC-ABFE-46CD-A77C-D91095162572}"/>
              </a:ext>
            </a:extLst>
          </p:cNvPr>
          <p:cNvSpPr/>
          <p:nvPr/>
        </p:nvSpPr>
        <p:spPr>
          <a:xfrm>
            <a:off x="7370628" y="957046"/>
            <a:ext cx="4154872" cy="4723771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BBB85D-BF8E-408B-98DE-B514C0872060}"/>
              </a:ext>
            </a:extLst>
          </p:cNvPr>
          <p:cNvGrpSpPr/>
          <p:nvPr/>
        </p:nvGrpSpPr>
        <p:grpSpPr>
          <a:xfrm>
            <a:off x="7370628" y="4563939"/>
            <a:ext cx="4154872" cy="1183225"/>
            <a:chOff x="1733550" y="4057694"/>
            <a:chExt cx="2609850" cy="521765"/>
          </a:xfrm>
        </p:grpSpPr>
        <p:sp>
          <p:nvSpPr>
            <p:cNvPr id="51" name="도넛 11">
              <a:extLst>
                <a:ext uri="{FF2B5EF4-FFF2-40B4-BE49-F238E27FC236}">
                  <a16:creationId xmlns:a16="http://schemas.microsoft.com/office/drawing/2014/main" id="{AEE5CE96-0D1C-44F0-BA5B-9314207C1067}"/>
                </a:ext>
              </a:extLst>
            </p:cNvPr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막힌 원호 54">
              <a:extLst>
                <a:ext uri="{FF2B5EF4-FFF2-40B4-BE49-F238E27FC236}">
                  <a16:creationId xmlns:a16="http://schemas.microsoft.com/office/drawing/2014/main" id="{4EAF66D4-D871-421B-A1C3-76FEF3989267}"/>
                </a:ext>
              </a:extLst>
            </p:cNvPr>
            <p:cNvSpPr/>
            <p:nvPr/>
          </p:nvSpPr>
          <p:spPr>
            <a:xfrm>
              <a:off x="1914403" y="4252864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690EB2B-76E4-4B00-AE25-7E1B174D7B00}"/>
                </a:ext>
              </a:extLst>
            </p:cNvPr>
            <p:cNvSpPr/>
            <p:nvPr/>
          </p:nvSpPr>
          <p:spPr>
            <a:xfrm>
              <a:off x="2004524" y="4363161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자유형 20">
              <a:extLst>
                <a:ext uri="{FF2B5EF4-FFF2-40B4-BE49-F238E27FC236}">
                  <a16:creationId xmlns:a16="http://schemas.microsoft.com/office/drawing/2014/main" id="{2EF421F5-4902-4F3B-BD26-4370B23CE9D3}"/>
                </a:ext>
              </a:extLst>
            </p:cNvPr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도넛 21">
              <a:extLst>
                <a:ext uri="{FF2B5EF4-FFF2-40B4-BE49-F238E27FC236}">
                  <a16:creationId xmlns:a16="http://schemas.microsoft.com/office/drawing/2014/main" id="{8CA84C50-7D26-44C5-8599-410BD837077F}"/>
                </a:ext>
              </a:extLst>
            </p:cNvPr>
            <p:cNvSpPr/>
            <p:nvPr/>
          </p:nvSpPr>
          <p:spPr>
            <a:xfrm>
              <a:off x="2172152" y="4245658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양쪽 모서리가 둥근 사각형 8">
              <a:extLst>
                <a:ext uri="{FF2B5EF4-FFF2-40B4-BE49-F238E27FC236}">
                  <a16:creationId xmlns:a16="http://schemas.microsoft.com/office/drawing/2014/main" id="{F874489C-51FD-4462-AE3B-99BD6C3D4EB9}"/>
                </a:ext>
              </a:extLst>
            </p:cNvPr>
            <p:cNvSpPr/>
            <p:nvPr/>
          </p:nvSpPr>
          <p:spPr>
            <a:xfrm>
              <a:off x="1733550" y="4057694"/>
              <a:ext cx="2609850" cy="521765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white"/>
                  </a:solidFill>
                </a:rPr>
                <a:t>위협이 되는 드론을 잡아라</a:t>
              </a:r>
              <a:r>
                <a:rPr lang="en-US" altLang="ko-KR" b="1" dirty="0">
                  <a:solidFill>
                    <a:prstClr val="white"/>
                  </a:solidFill>
                </a:rPr>
                <a:t>!!</a:t>
              </a:r>
            </a:p>
          </p:txBody>
        </p:sp>
      </p:grpSp>
      <p:pic>
        <p:nvPicPr>
          <p:cNvPr id="18" name="그림 17" descr="평면, 비행, 공기, 비행기이(가) 표시된 사진&#10;&#10;자동 생성된 설명">
            <a:extLst>
              <a:ext uri="{FF2B5EF4-FFF2-40B4-BE49-F238E27FC236}">
                <a16:creationId xmlns:a16="http://schemas.microsoft.com/office/drawing/2014/main" id="{548BE629-0DF0-4749-B1E4-AEF023A43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4"/>
          <a:stretch/>
        </p:blipFill>
        <p:spPr>
          <a:xfrm>
            <a:off x="844606" y="2963835"/>
            <a:ext cx="3991421" cy="3477801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64CDB7F-E62D-4847-B4AB-AB59787FC863}"/>
              </a:ext>
            </a:extLst>
          </p:cNvPr>
          <p:cNvGrpSpPr/>
          <p:nvPr/>
        </p:nvGrpSpPr>
        <p:grpSpPr>
          <a:xfrm>
            <a:off x="7432229" y="1119445"/>
            <a:ext cx="3991421" cy="3444494"/>
            <a:chOff x="7432229" y="1119445"/>
            <a:chExt cx="3991421" cy="3444494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1561AC-E5D3-40E7-B4EF-190F4CCCDD96}"/>
                </a:ext>
              </a:extLst>
            </p:cNvPr>
            <p:cNvCxnSpPr>
              <a:cxnSpLocks/>
            </p:cNvCxnSpPr>
            <p:nvPr/>
          </p:nvCxnSpPr>
          <p:spPr>
            <a:xfrm>
              <a:off x="9455724" y="1119445"/>
              <a:ext cx="5427" cy="71478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DD52D6-6B79-4F26-96E4-BF14C24DE8FE}"/>
                </a:ext>
              </a:extLst>
            </p:cNvPr>
            <p:cNvCxnSpPr/>
            <p:nvPr/>
          </p:nvCxnSpPr>
          <p:spPr>
            <a:xfrm>
              <a:off x="7432229" y="2857059"/>
              <a:ext cx="86041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153D7EF-487B-4664-B259-78545219E6D3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>
              <a:off x="9438802" y="3955924"/>
              <a:ext cx="9262" cy="60801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6651A1B-F30B-4585-ACDE-71311D9EAB1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170" y="2857059"/>
              <a:ext cx="116848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77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16 0.04514 L 0.08216 0.04514 L 0.01003 0.04329 C 0.00456 0.04305 -2.70833E-6 0.04143 -0.00521 0.03819 C -0.00742 0.0368 -0.0095 0.03472 -0.01185 0.0331 C -0.01367 0.03194 -0.01562 0.03125 -0.01745 0.02986 C -0.01979 0.02801 -0.02187 0.025 -0.02409 0.02315 C -0.02695 0.0206 -0.02981 0.01829 -0.03268 0.01643 C -0.0345 0.01504 -0.03659 0.01435 -0.03841 0.01296 C -0.04036 0.01157 -0.04492 0.00764 -0.04687 0.00463 C -0.04791 0.00301 -0.04883 0.00116 -0.04974 -0.00046 C -0.05013 -0.00232 -0.05052 -0.00394 -0.05078 -0.00556 C -0.05117 -0.00834 -0.05143 -0.01111 -0.05169 -0.01412 C -0.05286 -0.02732 -0.05286 -0.03079 -0.05351 -0.04607 C -0.05325 -0.06412 -0.05403 -0.08218 -0.0526 -0.1 C -0.05234 -0.10324 -0.04843 -0.1088 -0.04687 -0.11204 C -0.04531 -0.11528 -0.04414 -0.11945 -0.04218 -0.12199 C -0.04062 -0.12408 -0.03841 -0.12408 -0.03646 -0.12546 C -0.03359 -0.12755 -0.03099 -0.13056 -0.02799 -0.13218 C -0.02656 -0.13287 -0.0112 -0.13542 -0.0108 -0.13565 L 0.07084 -0.13218 C 0.07396 -0.13195 0.07709 -0.13009 0.08021 -0.12871 C 0.09128 -0.12431 0.09336 -0.12222 0.10495 -0.11875 C 0.10964 -0.11713 0.11446 -0.1169 0.11914 -0.11528 C 0.15925 -0.10255 0.13451 -0.10648 0.1638 -0.10347 C 0.17227 -0.10139 0.18373 -0.09815 0.19232 -0.09838 C 0.21029 -0.09884 0.22839 -0.1007 0.24636 -0.10185 C 0.2586 -0.10509 0.27305 -0.10857 0.28438 -0.11528 L 0.29857 -0.12384 C 0.29922 -0.12546 0.3 -0.12709 0.30052 -0.12871 C 0.30117 -0.13125 0.30209 -0.13843 0.30248 -0.14051 C 0.30209 -0.14908 0.30222 -0.15764 0.30144 -0.16597 C 0.3013 -0.16783 0.30013 -0.16921 0.29961 -0.17107 C 0.29479 -0.18611 0.3017 -0.16898 0.29297 -0.18449 C 0.29154 -0.18704 0.29063 -0.19051 0.28907 -0.19283 C 0.28321 -0.20278 0.27826 -0.2088 0.2711 -0.21482 C 0.26797 -0.21736 0.26485 -0.21991 0.26159 -0.22153 C 0.25313 -0.22616 0.24453 -0.22963 0.23594 -0.23334 C 0.23216 -0.23519 0.22852 -0.23796 0.22461 -0.23843 C 0.21459 -0.24005 0.21537 -0.23982 0.20651 -0.2419 C 0.2043 -0.24236 0.20209 -0.24352 0.19987 -0.24352 L 0.1125 -0.24699 C 0.10144 -0.24815 0.09037 -0.24769 0.0793 -0.25023 C 0.06068 -0.25463 0.06992 -0.25301 0.05183 -0.25533 C 0.04857 -0.25695 0.04545 -0.25903 0.04232 -0.26042 C 0.03946 -0.26181 0.03659 -0.26227 0.03373 -0.26389 C 0.03047 -0.26574 0.02735 -0.26829 0.02422 -0.2706 C -0.00234 -0.29051 0.03425 -0.2632 0.00716 -0.28565 C 0.00534 -0.28727 0.00339 -0.28796 0.00144 -0.28912 C -0.00078 -0.2919 -0.00299 -0.29468 -0.00521 -0.29746 C -0.02057 -0.31898 -0.0108 -0.30718 -0.01849 -0.31621 C -0.01875 -0.31783 -0.01901 -0.31968 -0.0194 -0.3213 C -0.01992 -0.32292 -0.02122 -0.32431 -0.02135 -0.32616 C -0.02161 -0.33704 -0.02161 -0.34792 -0.02031 -0.35834 C -0.01966 -0.36343 -0.01745 -0.36759 -0.01562 -0.37176 C -0.01106 -0.38264 0.00378 -0.39676 0.00625 -0.39884 C 0.01524 -0.40671 0.02956 -0.41991 0.0375 -0.42408 C 0.06315 -0.4375 0.04414 -0.42871 0.06979 -0.43773 C 0.07748 -0.44028 0.08503 -0.44352 0.09258 -0.44607 C 0.09805 -0.44792 0.13555 -0.46042 0.14193 -0.46134 C 0.15742 -0.4632 0.17305 -0.46227 0.18854 -0.46296 L 0.24831 -0.46621 L 0.33946 -0.46459 C 0.34479 -0.46435 0.35026 -0.46296 0.3556 -0.46134 C 0.35886 -0.46019 0.36198 -0.4581 0.36511 -0.45625 C 0.3763 -0.44954 0.37865 -0.44699 0.39076 -0.43773 C 0.39297 -0.43588 0.39519 -0.43449 0.3974 -0.43264 L 0.40677 -0.42408 C 0.40782 -0.42246 0.4086 -0.4206 0.40964 -0.41898 C 0.4112 -0.41713 0.41289 -0.41574 0.41446 -0.41389 C 0.41576 -0.4125 0.41693 -0.41065 0.41823 -0.40903 C 0.4211 -0.40556 0.42435 -0.40301 0.42683 -0.39884 C 0.43021 -0.39259 0.4336 -0.38634 0.43724 -0.38033 C 0.43867 -0.37778 0.4405 -0.37593 0.44193 -0.37361 C 0.44297 -0.37199 0.44375 -0.37014 0.44479 -0.36852 C 0.44701 -0.36505 0.44935 -0.36181 0.45144 -0.35834 C 0.45313 -0.35556 0.45443 -0.35232 0.45625 -0.34977 C 0.45729 -0.34838 0.45886 -0.34792 0.46003 -0.34653 C 0.46394 -0.34167 0.46966 -0.33033 0.47422 -0.32801 L 0.48086 -0.32454 C 0.48308 -0.32222 0.48529 -0.31991 0.4875 -0.31783 C 0.48972 -0.31597 0.49206 -0.31482 0.49414 -0.31273 C 0.49505 -0.31181 0.49987 -0.30394 0.50183 -0.30255 C 0.50534 -0.3 0.51094 -0.29676 0.51511 -0.29584 C 0.52774 -0.29306 0.52253 -0.29537 0.53399 -0.29259 C 0.53568 -0.29213 0.53724 -0.29144 0.5388 -0.29074 C 0.53972 -0.29028 0.54063 -0.28935 0.54167 -0.28912 C 0.54349 -0.28866 0.54545 -0.28912 0.5474 -0.28912 " pathEditMode="relative" ptsTypes="AAAAAAAAAAAAAAAAAAAAAAAAAAAAAAAAAAAAAAAAAAAAAAAAAAAAAAAAAAAAAAAAAAAAAAAAAAAAAAAAAAAAAAAA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9" grpId="0"/>
      <p:bldP spid="40" grpId="0"/>
      <p:bldP spid="41" grpId="0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1A67E-6806-4278-8771-CD332C272759}"/>
              </a:ext>
            </a:extLst>
          </p:cNvPr>
          <p:cNvSpPr txBox="1"/>
          <p:nvPr/>
        </p:nvSpPr>
        <p:spPr>
          <a:xfrm>
            <a:off x="742431" y="2513721"/>
            <a:ext cx="498868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err="1"/>
              <a:t>Opencv</a:t>
            </a:r>
            <a:r>
              <a:rPr lang="en-US" altLang="ko-KR" dirty="0"/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객체 인식 방법 </a:t>
            </a:r>
            <a:r>
              <a:rPr lang="en-US" altLang="ko-KR" dirty="0"/>
              <a:t>– yolo, </a:t>
            </a:r>
            <a:r>
              <a:rPr lang="en-US" altLang="ko-KR" dirty="0" err="1"/>
              <a:t>ssd</a:t>
            </a:r>
            <a:r>
              <a:rPr lang="en-US" altLang="ko-KR" dirty="0"/>
              <a:t>, r-</a:t>
            </a:r>
            <a:r>
              <a:rPr lang="en-US" altLang="ko-KR" dirty="0" err="1"/>
              <a:t>cnn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flask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43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1A67E-6806-4278-8771-CD332C272759}"/>
              </a:ext>
            </a:extLst>
          </p:cNvPr>
          <p:cNvSpPr txBox="1"/>
          <p:nvPr/>
        </p:nvSpPr>
        <p:spPr>
          <a:xfrm>
            <a:off x="555503" y="1962842"/>
            <a:ext cx="11230494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인텔이 개발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dirty="0"/>
              <a:t>OpenCV(Open Source Computer Vision)</a:t>
            </a:r>
            <a:r>
              <a:rPr lang="ko-KR" altLang="en-US" dirty="0"/>
              <a:t>은 실시간 컴퓨터 비전을 목적으로 한 프로그래밍 라이브러리</a:t>
            </a:r>
            <a:r>
              <a:rPr lang="en-US" altLang="ko-KR" dirty="0"/>
              <a:t>(</a:t>
            </a:r>
            <a:r>
              <a:rPr lang="ko-KR" altLang="en-US" dirty="0"/>
              <a:t>다양한 영상</a:t>
            </a:r>
            <a:r>
              <a:rPr lang="en-US" altLang="ko-KR" dirty="0"/>
              <a:t>/</a:t>
            </a:r>
            <a:r>
              <a:rPr lang="ko-KR" altLang="en-US" dirty="0"/>
              <a:t>동영상 처리에 사용할 수 있는 오픈소스 라이브러리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실시간 이미지 프로세싱에 중점을 둔 라이브러리</a:t>
            </a:r>
            <a:r>
              <a:rPr lang="en-US" altLang="ko-KR" dirty="0"/>
              <a:t>.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OpenCV</a:t>
            </a:r>
            <a:r>
              <a:rPr lang="ko-KR" altLang="en-US" dirty="0"/>
              <a:t>는 </a:t>
            </a:r>
            <a:r>
              <a:rPr lang="en-US" altLang="ko-KR" dirty="0"/>
              <a:t>TensorFlow , Torch /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Caffe</a:t>
            </a:r>
            <a:r>
              <a:rPr lang="ko-KR" altLang="en-US" dirty="0"/>
              <a:t>의 딥러닝 프레임워크를 지원한다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OpenCV</a:t>
            </a:r>
            <a:r>
              <a:rPr lang="ko-KR" altLang="en-US" dirty="0"/>
              <a:t>는 </a:t>
            </a:r>
            <a:r>
              <a:rPr lang="en-US" altLang="ko-KR" dirty="0"/>
              <a:t>C/C++ </a:t>
            </a:r>
            <a:r>
              <a:rPr lang="ko-KR" altLang="en-US" dirty="0"/>
              <a:t>프로그래밍 언어로 개발 되었으며 </a:t>
            </a:r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, JAVA</a:t>
            </a:r>
            <a:r>
              <a:rPr lang="ko-KR" altLang="en-US" dirty="0"/>
              <a:t> 및 </a:t>
            </a:r>
            <a:r>
              <a:rPr lang="en-US" altLang="ko-KR" dirty="0"/>
              <a:t>MATLAB</a:t>
            </a:r>
            <a:r>
              <a:rPr lang="ko-KR" altLang="en-US" dirty="0"/>
              <a:t> </a:t>
            </a:r>
            <a:r>
              <a:rPr lang="en-US" altLang="ko-KR" dirty="0"/>
              <a:t>/ OCTAVE</a:t>
            </a:r>
            <a:r>
              <a:rPr lang="ko-KR" altLang="en-US" dirty="0"/>
              <a:t>에 바인딩 되어 프로그래머에게 개발 환경을 지원</a:t>
            </a:r>
          </a:p>
        </p:txBody>
      </p:sp>
    </p:spTree>
    <p:extLst>
      <p:ext uri="{BB962C8B-B14F-4D97-AF65-F5344CB8AC3E}">
        <p14:creationId xmlns:p14="http://schemas.microsoft.com/office/powerpoint/2010/main" val="242424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452844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1A67E-6806-4278-8771-CD332C272759}"/>
              </a:ext>
            </a:extLst>
          </p:cNvPr>
          <p:cNvSpPr txBox="1"/>
          <p:nvPr/>
        </p:nvSpPr>
        <p:spPr>
          <a:xfrm>
            <a:off x="555503" y="1734361"/>
            <a:ext cx="11230494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그래서 </a:t>
            </a:r>
            <a:r>
              <a:rPr lang="en-US" altLang="ko-KR" dirty="0" err="1"/>
              <a:t>Opencv</a:t>
            </a:r>
            <a:r>
              <a:rPr lang="ko-KR" altLang="en-US" dirty="0"/>
              <a:t>로 무엇을 할 수 </a:t>
            </a:r>
            <a:r>
              <a:rPr lang="ko-KR" altLang="en-US" dirty="0" err="1"/>
              <a:t>있는것인가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동영상 사진 불러오기 후처리 이미지 윤곽선 검출 </a:t>
            </a:r>
            <a:r>
              <a:rPr lang="ko-KR" altLang="en-US" dirty="0" err="1"/>
              <a:t>노이즈제거</a:t>
            </a:r>
            <a:r>
              <a:rPr lang="ko-KR" altLang="en-US" dirty="0"/>
              <a:t> 얼굴인식 등 무궁무진 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pic>
        <p:nvPicPr>
          <p:cNvPr id="5" name="그림 4" descr="컴퓨터, 노트북, 앉아있는, 방이(가) 표시된 사진&#10;&#10;자동 생성된 설명">
            <a:extLst>
              <a:ext uri="{FF2B5EF4-FFF2-40B4-BE49-F238E27FC236}">
                <a16:creationId xmlns:a16="http://schemas.microsoft.com/office/drawing/2014/main" id="{EAB3FDA8-21D6-4DAC-9FCB-4748EEEF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3149398"/>
            <a:ext cx="4187825" cy="3227764"/>
          </a:xfrm>
          <a:prstGeom prst="rect">
            <a:avLst/>
          </a:prstGeom>
        </p:spPr>
      </p:pic>
      <p:pic>
        <p:nvPicPr>
          <p:cNvPr id="10" name="그림 9" descr="조류, 다채로운, 앉아있는, 자리잡은이(가) 표시된 사진&#10;&#10;자동 생성된 설명">
            <a:extLst>
              <a:ext uri="{FF2B5EF4-FFF2-40B4-BE49-F238E27FC236}">
                <a16:creationId xmlns:a16="http://schemas.microsoft.com/office/drawing/2014/main" id="{3BE4C1CE-D028-45E9-9F44-4993093D6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04" y="3017796"/>
            <a:ext cx="3778495" cy="3359366"/>
          </a:xfrm>
          <a:prstGeom prst="rect">
            <a:avLst/>
          </a:prstGeom>
        </p:spPr>
      </p:pic>
      <p:pic>
        <p:nvPicPr>
          <p:cNvPr id="15" name="그림 14" descr="도로, 장면, 실외, 고속도로이(가) 표시된 사진&#10;&#10;자동 생성된 설명">
            <a:extLst>
              <a:ext uri="{FF2B5EF4-FFF2-40B4-BE49-F238E27FC236}">
                <a16:creationId xmlns:a16="http://schemas.microsoft.com/office/drawing/2014/main" id="{66C99B78-42D4-4FA8-93E7-19E2C8B55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1" y="2817647"/>
            <a:ext cx="4142924" cy="3550869"/>
          </a:xfrm>
          <a:prstGeom prst="rect">
            <a:avLst/>
          </a:prstGeom>
        </p:spPr>
      </p:pic>
      <p:pic>
        <p:nvPicPr>
          <p:cNvPr id="17" name="그림 16" descr="실내, 앉아있는, 오븐, 검은색이(가) 표시된 사진&#10;&#10;자동 생성된 설명">
            <a:extLst>
              <a:ext uri="{FF2B5EF4-FFF2-40B4-BE49-F238E27FC236}">
                <a16:creationId xmlns:a16="http://schemas.microsoft.com/office/drawing/2014/main" id="{4FA1A5DD-A5FC-4C2B-BC49-96EFC4B18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89" y="2811365"/>
            <a:ext cx="4713261" cy="35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73363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DeepLearning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객체 인식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탐지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1A67E-6806-4278-8771-CD332C272759}"/>
              </a:ext>
            </a:extLst>
          </p:cNvPr>
          <p:cNvSpPr txBox="1"/>
          <p:nvPr/>
        </p:nvSpPr>
        <p:spPr>
          <a:xfrm>
            <a:off x="635000" y="1735286"/>
            <a:ext cx="10158506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딥러닝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인공신경망 기반 </a:t>
            </a:r>
            <a:r>
              <a:rPr lang="en-US" altLang="ko-KR" dirty="0"/>
              <a:t>(ANN: artificial neural network)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기계학습 기술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인간의 신경망 구조를 모사하여 만든 인공 신경망을 기반으로 여러 데이터를 이용하여 사람처럼 스스로 학습하는 기계 학습 기술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깊은 레이어 구조를 갖는 심층 신경망</a:t>
            </a:r>
            <a:r>
              <a:rPr lang="en-US" altLang="ko-KR" dirty="0"/>
              <a:t>(DNN: Deep </a:t>
            </a:r>
            <a:r>
              <a:rPr lang="en-US" altLang="ko-KR" dirty="0" err="1"/>
              <a:t>Neaurl</a:t>
            </a:r>
            <a:r>
              <a:rPr lang="en-US" altLang="ko-KR" dirty="0"/>
              <a:t> Network)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/>
              <a:t>머신러닝과</a:t>
            </a:r>
            <a:r>
              <a:rPr lang="ko-KR" altLang="en-US" dirty="0"/>
              <a:t> 다르게 </a:t>
            </a:r>
            <a:r>
              <a:rPr lang="en-US" altLang="ko-KR" dirty="0"/>
              <a:t>Input layer, Hidden layer, Output layer </a:t>
            </a:r>
            <a:r>
              <a:rPr lang="ko-KR" altLang="en-US" dirty="0"/>
              <a:t>등의 여러 개의 </a:t>
            </a:r>
            <a:r>
              <a:rPr lang="en-US" altLang="ko-KR" dirty="0"/>
              <a:t>layer</a:t>
            </a:r>
            <a:r>
              <a:rPr lang="ko-KR" altLang="en-US" dirty="0"/>
              <a:t>를 갖는 심층 신경망 구조로 데이터가 많아 질 수록 높은 정확도를 보임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5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책, 표지판, 다른이(가) 표시된 사진&#10;&#10;자동 생성된 설명">
            <a:extLst>
              <a:ext uri="{FF2B5EF4-FFF2-40B4-BE49-F238E27FC236}">
                <a16:creationId xmlns:a16="http://schemas.microsoft.com/office/drawing/2014/main" id="{F07BF9E5-7DC0-4038-82E9-D24C5A17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74650" y="578977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사이버보안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 err="1">
                  <a:solidFill>
                    <a:srgbClr val="FEFDA3"/>
                  </a:solidFill>
                </a:rPr>
                <a:t>캡스톤디자인</a:t>
              </a:r>
              <a:endParaRPr lang="en-US" altLang="ko-KR" sz="2400" b="1" dirty="0">
                <a:solidFill>
                  <a:srgbClr val="FEFDA3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white"/>
                  </a:solidFill>
                </a:rPr>
                <a:t>중간발표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555503" y="1476840"/>
            <a:ext cx="8130823" cy="71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93F0DE-414A-4EC2-BABD-7A9DB2B46B19}"/>
              </a:ext>
            </a:extLst>
          </p:cNvPr>
          <p:cNvSpPr/>
          <p:nvPr/>
        </p:nvSpPr>
        <p:spPr>
          <a:xfrm>
            <a:off x="1134325" y="1601244"/>
            <a:ext cx="417020" cy="8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EF938-E4DD-401A-AFBA-FD0ABECF5D3B}"/>
              </a:ext>
            </a:extLst>
          </p:cNvPr>
          <p:cNvSpPr txBox="1"/>
          <p:nvPr/>
        </p:nvSpPr>
        <p:spPr>
          <a:xfrm>
            <a:off x="645624" y="861987"/>
            <a:ext cx="73363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선행 연구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DeepLearning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객체 인식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탐지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1A67E-6806-4278-8771-CD332C272759}"/>
              </a:ext>
            </a:extLst>
          </p:cNvPr>
          <p:cNvSpPr txBox="1"/>
          <p:nvPr/>
        </p:nvSpPr>
        <p:spPr>
          <a:xfrm>
            <a:off x="555503" y="1476091"/>
            <a:ext cx="4988689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err="1"/>
              <a:t>딥러닝을</a:t>
            </a:r>
            <a:r>
              <a:rPr lang="ko-KR" altLang="en-US" sz="2000" dirty="0"/>
              <a:t> 가능하게 하는 요소들 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56A80B-72AF-47AB-85F2-D3D05CB10618}"/>
              </a:ext>
            </a:extLst>
          </p:cNvPr>
          <p:cNvSpPr/>
          <p:nvPr/>
        </p:nvSpPr>
        <p:spPr>
          <a:xfrm>
            <a:off x="374650" y="2156906"/>
            <a:ext cx="1420569" cy="4351338"/>
          </a:xfrm>
          <a:prstGeom prst="rect">
            <a:avLst/>
          </a:prstGeom>
          <a:solidFill>
            <a:srgbClr val="C9E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4450D2-0D1D-4863-B592-2B25DCCD6B57}"/>
              </a:ext>
            </a:extLst>
          </p:cNvPr>
          <p:cNvSpPr/>
          <p:nvPr/>
        </p:nvSpPr>
        <p:spPr>
          <a:xfrm>
            <a:off x="919956" y="2321969"/>
            <a:ext cx="2747169" cy="904875"/>
          </a:xfrm>
          <a:prstGeom prst="roundRect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 신경망 알고리즘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716E92-80AD-45BE-BD61-8CE80F8021CD}"/>
              </a:ext>
            </a:extLst>
          </p:cNvPr>
          <p:cNvSpPr/>
          <p:nvPr/>
        </p:nvSpPr>
        <p:spPr>
          <a:xfrm>
            <a:off x="919956" y="3341316"/>
            <a:ext cx="2747169" cy="904875"/>
          </a:xfrm>
          <a:prstGeom prst="roundRect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Computing Power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2F64ACE-9EB6-4DDF-8BE1-E66E80677DC9}"/>
              </a:ext>
            </a:extLst>
          </p:cNvPr>
          <p:cNvSpPr/>
          <p:nvPr/>
        </p:nvSpPr>
        <p:spPr>
          <a:xfrm>
            <a:off x="919956" y="4350942"/>
            <a:ext cx="2747169" cy="904875"/>
          </a:xfrm>
          <a:prstGeom prst="roundRect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Big Data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B2EEA36-478C-4808-B67E-473DCC33282A}"/>
              </a:ext>
            </a:extLst>
          </p:cNvPr>
          <p:cNvSpPr/>
          <p:nvPr/>
        </p:nvSpPr>
        <p:spPr>
          <a:xfrm>
            <a:off x="919956" y="5381160"/>
            <a:ext cx="2747169" cy="904875"/>
          </a:xfrm>
          <a:prstGeom prst="roundRect">
            <a:avLst/>
          </a:prstGeom>
          <a:solidFill>
            <a:srgbClr val="4999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 환경의 진화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836B1-166A-47B4-A9CD-B425904248F9}"/>
              </a:ext>
            </a:extLst>
          </p:cNvPr>
          <p:cNvSpPr txBox="1"/>
          <p:nvPr/>
        </p:nvSpPr>
        <p:spPr>
          <a:xfrm>
            <a:off x="3920331" y="2366118"/>
            <a:ext cx="81604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인간의 두뇌를 모사한 인공지능 알고리즘 등장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종류의 인공 신경망 모델 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병렬 연산이 가능한 </a:t>
            </a:r>
            <a:r>
              <a:rPr lang="en-US" altLang="ko-KR" dirty="0"/>
              <a:t>GPU</a:t>
            </a:r>
            <a:r>
              <a:rPr lang="ko-KR" altLang="en-US" dirty="0"/>
              <a:t>가 방대한 데이터 연산을 수행하는데 적합 함 인증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2015</a:t>
            </a:r>
            <a:r>
              <a:rPr lang="ko-KR" altLang="en-US" dirty="0"/>
              <a:t>년 이후 </a:t>
            </a:r>
            <a:r>
              <a:rPr lang="en-US" altLang="ko-KR" dirty="0"/>
              <a:t>GPU</a:t>
            </a:r>
            <a:r>
              <a:rPr lang="ko-KR" altLang="en-US" dirty="0"/>
              <a:t>의 도입으로 딥러닝 발전 가속화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방대해 지는 데이터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</a:t>
            </a:r>
            <a:r>
              <a:rPr lang="ko-KR" altLang="en-US" dirty="0" err="1"/>
              <a:t>데이터량</a:t>
            </a:r>
            <a:r>
              <a:rPr lang="ko-KR" altLang="en-US" dirty="0"/>
              <a:t> 증가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인식 가능한 객체 종류 수 증가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인식률 향상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3186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1302</Words>
  <Application>Microsoft Office PowerPoint</Application>
  <PresentationFormat>와이드스크린</PresentationFormat>
  <Paragraphs>294</Paragraphs>
  <Slides>23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제 진명</cp:lastModifiedBy>
  <cp:revision>56</cp:revision>
  <dcterms:created xsi:type="dcterms:W3CDTF">2020-01-13T05:39:04Z</dcterms:created>
  <dcterms:modified xsi:type="dcterms:W3CDTF">2020-05-14T17:59:15Z</dcterms:modified>
</cp:coreProperties>
</file>